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5D70C-010A-41B6-A207-AB0D39153984}" type="datetimeFigureOut">
              <a:rPr lang="es-MX" smtClean="0"/>
              <a:pPr/>
              <a:t>23/04/2009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A1D4C-44D2-416A-93A4-1907CD3E294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A1D4C-44D2-416A-93A4-1907CD3E294A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624D8CE-785E-4A58-9583-818A934B2A67}" type="datetimeFigureOut">
              <a:rPr lang="es-ES" smtClean="0"/>
              <a:pPr/>
              <a:t>23/04/2009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491116-CED8-4FEF-B1FE-E69B6A7573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 idx="4294967295"/>
          </p:nvPr>
        </p:nvSpPr>
        <p:spPr>
          <a:xfrm>
            <a:off x="642910" y="268288"/>
            <a:ext cx="7586690" cy="6018232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GUIA DE ESTUDIO PARA EL EXAMEN DE INGRESO AL NIVEL SUPERIOR EN EL IPN</a:t>
            </a:r>
            <a:br>
              <a:rPr lang="es-ES" b="1" dirty="0" smtClean="0"/>
            </a:br>
            <a:r>
              <a:rPr lang="es-ES" sz="1200" b="1" dirty="0" smtClean="0"/>
              <a:t/>
            </a:r>
            <a:br>
              <a:rPr lang="es-ES" sz="1200" b="1" dirty="0" smtClean="0"/>
            </a:br>
            <a:r>
              <a:rPr lang="es-ES" sz="1200" b="1" dirty="0" smtClean="0"/>
              <a:t/>
            </a:r>
            <a:br>
              <a:rPr lang="es-ES" sz="1200" b="1" dirty="0" smtClean="0"/>
            </a:br>
            <a:r>
              <a:rPr lang="es-ES" sz="1200" b="1" dirty="0" smtClean="0"/>
              <a:t/>
            </a:r>
            <a:br>
              <a:rPr lang="es-ES" sz="1200" b="1" dirty="0" smtClean="0"/>
            </a:br>
            <a:r>
              <a:rPr lang="es-ES" sz="1200" b="1" dirty="0" smtClean="0"/>
              <a:t/>
            </a:r>
            <a:br>
              <a:rPr lang="es-ES" sz="1200" b="1" dirty="0" smtClean="0"/>
            </a:br>
            <a:r>
              <a:rPr lang="es-ES" sz="1200" b="1" dirty="0" smtClean="0"/>
              <a:t/>
            </a:r>
            <a:br>
              <a:rPr lang="es-ES" sz="1200" b="1" dirty="0" smtClean="0"/>
            </a:br>
            <a:r>
              <a:rPr lang="es-ES" sz="1200" b="1" dirty="0" smtClean="0"/>
              <a:t/>
            </a:r>
            <a:br>
              <a:rPr lang="es-ES" sz="1200" b="1" dirty="0" smtClean="0"/>
            </a:br>
            <a:r>
              <a:rPr lang="es-ES" sz="1200" b="1" dirty="0" smtClean="0"/>
              <a:t/>
            </a:r>
            <a:br>
              <a:rPr lang="es-ES" sz="1200" b="1" dirty="0" smtClean="0"/>
            </a:br>
            <a:r>
              <a:rPr lang="es-ES" sz="1200" b="1" dirty="0" smtClean="0"/>
              <a:t/>
            </a:r>
            <a:br>
              <a:rPr lang="es-ES" sz="1200" b="1" dirty="0" smtClean="0"/>
            </a:br>
            <a:r>
              <a:rPr lang="es-ES" sz="2800" dirty="0" smtClean="0"/>
              <a:t>ABRIL 2009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9.- De Cervantes, Dante y </a:t>
            </a:r>
            <a:r>
              <a:rPr lang="es-ES" dirty="0" err="1" smtClean="0"/>
              <a:t>Bocaccio</a:t>
            </a:r>
            <a:r>
              <a:rPr lang="es-ES" dirty="0" smtClean="0"/>
              <a:t> son autores del: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b="1" dirty="0" smtClean="0">
                <a:solidFill>
                  <a:srgbClr val="00B050"/>
                </a:solidFill>
              </a:rPr>
              <a:t>Renacimiento</a:t>
            </a:r>
          </a:p>
          <a:p>
            <a:r>
              <a:rPr lang="es-ES" dirty="0" smtClean="0"/>
              <a:t>Clasicismo</a:t>
            </a:r>
          </a:p>
          <a:p>
            <a:r>
              <a:rPr lang="es-ES" dirty="0" smtClean="0"/>
              <a:t>Romanticismo</a:t>
            </a:r>
          </a:p>
          <a:p>
            <a:r>
              <a:rPr lang="es-ES" dirty="0" smtClean="0"/>
              <a:t>Impresionismo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3600" dirty="0" smtClean="0"/>
              <a:t>10.- Revolución religiosa producida en el siglo XVIII en nuestro país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Revolución socialista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Reforma</a:t>
            </a:r>
          </a:p>
          <a:p>
            <a:r>
              <a:rPr lang="es-ES" dirty="0" smtClean="0"/>
              <a:t>Movimiento cristero</a:t>
            </a:r>
          </a:p>
          <a:p>
            <a:r>
              <a:rPr lang="es-ES" dirty="0" smtClean="0"/>
              <a:t>Contrarreforma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11.- Martín Lutero es el principal representante de la: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Contrarreforma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Reforma religiosa</a:t>
            </a:r>
          </a:p>
          <a:p>
            <a:r>
              <a:rPr lang="es-ES" dirty="0" smtClean="0"/>
              <a:t>Colonización de América</a:t>
            </a:r>
          </a:p>
          <a:p>
            <a:r>
              <a:rPr lang="es-ES" dirty="0" smtClean="0"/>
              <a:t>Independencia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12.- Institución Jesuita de castigo a los opositores de la ideas católicas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La Compañía de Jesús</a:t>
            </a:r>
          </a:p>
          <a:p>
            <a:r>
              <a:rPr lang="es-ES" dirty="0" smtClean="0"/>
              <a:t>La ordenanzas católicas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El Tribunal de la Santa Inquisición</a:t>
            </a:r>
          </a:p>
          <a:p>
            <a:r>
              <a:rPr lang="es-ES" dirty="0" smtClean="0"/>
              <a:t>Las encomiendas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3200" dirty="0" smtClean="0"/>
              <a:t>13.- En la colonia española como se llama a los blancos nacidos en América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Mestizos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Criollos</a:t>
            </a:r>
          </a:p>
          <a:p>
            <a:r>
              <a:rPr lang="es-ES" dirty="0" smtClean="0"/>
              <a:t>Peninsulares</a:t>
            </a:r>
          </a:p>
          <a:p>
            <a:r>
              <a:rPr lang="es-ES" dirty="0" smtClean="0"/>
              <a:t>Españoles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2800" dirty="0" smtClean="0"/>
              <a:t>14.- La revolución de independencia iniciada por el ayuntamiento de México en 1810 y continuada por la conspiración de Querétaro son antecedentes de: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25940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Las juntas populares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La guerra de independencia</a:t>
            </a:r>
          </a:p>
          <a:p>
            <a:r>
              <a:rPr lang="es-ES" dirty="0" smtClean="0"/>
              <a:t>La abolición de la encomienda</a:t>
            </a:r>
          </a:p>
          <a:p>
            <a:r>
              <a:rPr lang="es-ES" dirty="0" smtClean="0"/>
              <a:t>La Constitución de Cádiz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/>
              <a:t>15.- Como respondieron los señores indígenas a la petición de los religiosos para educar a sus hijos en el convento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b="1" dirty="0" smtClean="0">
              <a:solidFill>
                <a:srgbClr val="00B050"/>
              </a:solidFill>
            </a:endParaRPr>
          </a:p>
          <a:p>
            <a:r>
              <a:rPr lang="es-ES" b="1" dirty="0" smtClean="0">
                <a:solidFill>
                  <a:srgbClr val="00B050"/>
                </a:solidFill>
              </a:rPr>
              <a:t>Rechazaron la idea y los escondieron</a:t>
            </a:r>
          </a:p>
          <a:p>
            <a:r>
              <a:rPr lang="es-ES" dirty="0" smtClean="0"/>
              <a:t>Les causo asombro</a:t>
            </a:r>
          </a:p>
          <a:p>
            <a:r>
              <a:rPr lang="es-ES" dirty="0" smtClean="0"/>
              <a:t>Asumieron la petición</a:t>
            </a:r>
          </a:p>
          <a:p>
            <a:r>
              <a:rPr lang="es-ES" dirty="0" smtClean="0"/>
              <a:t>Lo aceptaron de mala gana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S" sz="2800" dirty="0" smtClean="0"/>
              <a:t>16.- Facultad de los alcaldes mayores de sacar a los indios para el trabajo en minas y el cultivo de los campos, por un tiempo determinado y reducido salario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b="1" dirty="0" smtClean="0">
              <a:solidFill>
                <a:srgbClr val="00B050"/>
              </a:solidFill>
            </a:endParaRPr>
          </a:p>
          <a:p>
            <a:r>
              <a:rPr lang="es-ES" b="1" dirty="0" smtClean="0">
                <a:solidFill>
                  <a:srgbClr val="00B050"/>
                </a:solidFill>
              </a:rPr>
              <a:t>El repartimiento o cuatequil</a:t>
            </a:r>
          </a:p>
          <a:p>
            <a:r>
              <a:rPr lang="es-ES" dirty="0" smtClean="0"/>
              <a:t>La encomienda</a:t>
            </a:r>
          </a:p>
          <a:p>
            <a:r>
              <a:rPr lang="es-ES" dirty="0" smtClean="0"/>
              <a:t>Organizar la producción</a:t>
            </a:r>
          </a:p>
          <a:p>
            <a:r>
              <a:rPr lang="es-ES" dirty="0" smtClean="0"/>
              <a:t> Dirigir a los medios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42910" y="1882775"/>
            <a:ext cx="7586690" cy="4572000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3600" b="1" dirty="0" smtClean="0"/>
              <a:t>ENTORNO SOCIOECONÓMICO DE MÉXICO</a:t>
            </a:r>
            <a:endParaRPr lang="es-ES" sz="3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17.- Diferencia entre la producción total y el mínimo de subsistencia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Dualismo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Excedente</a:t>
            </a:r>
          </a:p>
          <a:p>
            <a:r>
              <a:rPr lang="es-ES" dirty="0" smtClean="0"/>
              <a:t>Consumismo</a:t>
            </a:r>
          </a:p>
          <a:p>
            <a:r>
              <a:rPr lang="es-ES" dirty="0" smtClean="0"/>
              <a:t>Subdesarrollo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1">
                    <a:lumMod val="50000"/>
                  </a:schemeClr>
                </a:solidFill>
              </a:rPr>
              <a:t>1.- Ciencia en que se clasifica el estudio de la historia</a:t>
            </a: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Naturales</a:t>
            </a:r>
          </a:p>
          <a:p>
            <a:r>
              <a:rPr lang="es-ES" dirty="0" smtClean="0"/>
              <a:t>Formales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Sociales</a:t>
            </a:r>
          </a:p>
          <a:p>
            <a:r>
              <a:rPr lang="es-ES" dirty="0" smtClean="0"/>
              <a:t>Aplicadas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3200" dirty="0" smtClean="0"/>
              <a:t>18.- Caída de inversiones, baja de salarios y aumento del desempleo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Auge</a:t>
            </a:r>
          </a:p>
          <a:p>
            <a:r>
              <a:rPr lang="es-ES" dirty="0" smtClean="0"/>
              <a:t>Crisis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Depresión</a:t>
            </a:r>
          </a:p>
          <a:p>
            <a:r>
              <a:rPr lang="es-ES" dirty="0" smtClean="0"/>
              <a:t>Recuperación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S" sz="3200" dirty="0" smtClean="0"/>
              <a:t>19.- Beneficios económicos de una empresa que se otorgan a los socios, como una retribución periódica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Ingresos</a:t>
            </a:r>
          </a:p>
          <a:p>
            <a:r>
              <a:rPr lang="es-ES" dirty="0" smtClean="0"/>
              <a:t>Intereses</a:t>
            </a:r>
          </a:p>
          <a:p>
            <a:r>
              <a:rPr lang="es-ES" dirty="0" smtClean="0"/>
              <a:t>Utilidades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Dividendos</a:t>
            </a:r>
            <a:endParaRPr lang="es-E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20.- Sistema de gobierno donde el pueblo ejerce el poder directamente o a través de sus representantes. Sus principios son libertad e igualdad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311692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Socialismo</a:t>
            </a:r>
          </a:p>
          <a:p>
            <a:r>
              <a:rPr lang="es-ES" dirty="0" smtClean="0"/>
              <a:t>Capitalismo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Democracia</a:t>
            </a:r>
          </a:p>
          <a:p>
            <a:r>
              <a:rPr lang="es-ES" dirty="0" smtClean="0"/>
              <a:t>Federalismo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S" sz="3600" dirty="0" smtClean="0"/>
              <a:t>21.- Es la cantidad de dinero que el trabajador recibe por vender su fuerza de trabajo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54568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Bono</a:t>
            </a:r>
          </a:p>
          <a:p>
            <a:r>
              <a:rPr lang="es-ES" dirty="0" smtClean="0"/>
              <a:t>Renta</a:t>
            </a:r>
          </a:p>
          <a:p>
            <a:r>
              <a:rPr lang="es-ES" dirty="0" smtClean="0"/>
              <a:t>Regalías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Salario Nominal</a:t>
            </a:r>
            <a:endParaRPr lang="es-E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200" dirty="0" smtClean="0"/>
              <a:t>22.- Fue una de las causas de la segunda guerra mundial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Presencia de la URSS en el grupo de los aliados</a:t>
            </a:r>
          </a:p>
          <a:p>
            <a:pPr algn="just"/>
            <a:r>
              <a:rPr lang="es-MX" b="1" dirty="0" smtClean="0">
                <a:solidFill>
                  <a:srgbClr val="00B050"/>
                </a:solidFill>
              </a:rPr>
              <a:t>Política expansionista de los países del eje</a:t>
            </a:r>
          </a:p>
          <a:p>
            <a:pPr algn="just"/>
            <a:r>
              <a:rPr lang="es-MX" dirty="0" smtClean="0"/>
              <a:t>Inconformidad de Alemania por los tratados de Bruselas</a:t>
            </a:r>
          </a:p>
          <a:p>
            <a:pPr algn="just"/>
            <a:r>
              <a:rPr lang="es-MX" dirty="0" smtClean="0"/>
              <a:t>Ataque japonés a </a:t>
            </a:r>
            <a:r>
              <a:rPr lang="es-MX" dirty="0" err="1" smtClean="0"/>
              <a:t>Pearl</a:t>
            </a:r>
            <a:r>
              <a:rPr lang="es-MX" dirty="0" smtClean="0"/>
              <a:t> Harbor</a:t>
            </a:r>
            <a:endParaRPr lang="es-MX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MX" sz="3200" dirty="0" smtClean="0"/>
              <a:t>23.- Pacto defensivo creado por los países comunistas para enfrentar cualquier ataque del grupo capitalista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OTAN</a:t>
            </a:r>
          </a:p>
          <a:p>
            <a:r>
              <a:rPr lang="es-MX" dirty="0" smtClean="0"/>
              <a:t>Pacto de Berlín</a:t>
            </a:r>
          </a:p>
          <a:p>
            <a:r>
              <a:rPr lang="es-MX" dirty="0" smtClean="0"/>
              <a:t>Pacto de ayuda mutua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Pacto de Varsovia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24.- Nombre que recibe la emisión de y monedas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Superávit</a:t>
            </a:r>
          </a:p>
          <a:p>
            <a:r>
              <a:rPr lang="es-MX" dirty="0" smtClean="0"/>
              <a:t>Déficit</a:t>
            </a:r>
          </a:p>
          <a:p>
            <a:r>
              <a:rPr lang="es-MX" dirty="0" smtClean="0"/>
              <a:t>Circulante</a:t>
            </a:r>
          </a:p>
          <a:p>
            <a:r>
              <a:rPr lang="es-MX" dirty="0" smtClean="0"/>
              <a:t>Economía</a:t>
            </a:r>
            <a:endParaRPr lang="es-MX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MX" sz="3200" dirty="0" smtClean="0"/>
              <a:t>25.- Cuando la materia prima es procesada y transformada se dice que tiene: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Tecnología moderna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Valor agregado</a:t>
            </a:r>
          </a:p>
          <a:p>
            <a:r>
              <a:rPr lang="es-MX" dirty="0" smtClean="0"/>
              <a:t>Capital invertido</a:t>
            </a:r>
          </a:p>
          <a:p>
            <a:r>
              <a:rPr lang="es-MX" dirty="0" smtClean="0"/>
              <a:t>Recurso natural</a:t>
            </a:r>
            <a:endParaRPr lang="es-MX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MX" sz="3200" dirty="0" smtClean="0"/>
              <a:t>26.- Modo de producción caracterizado por NO existir las clases sociales, propiedad privada, ni estado 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Feudalismo</a:t>
            </a:r>
          </a:p>
          <a:p>
            <a:r>
              <a:rPr lang="es-MX" dirty="0" smtClean="0"/>
              <a:t>Esclavismo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Comunismo primitivo</a:t>
            </a:r>
          </a:p>
          <a:p>
            <a:r>
              <a:rPr lang="es-MX" dirty="0" smtClean="0"/>
              <a:t>Capitalismo</a:t>
            </a:r>
            <a:endParaRPr lang="es-MX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732746"/>
          </a:xfrm>
        </p:spPr>
        <p:txBody>
          <a:bodyPr>
            <a:normAutofit fontScale="90000"/>
          </a:bodyPr>
          <a:lstStyle/>
          <a:p>
            <a:pPr algn="just"/>
            <a:r>
              <a:rPr lang="es-MX" sz="3200" dirty="0" smtClean="0"/>
              <a:t>27.- Economía monetaria donde el fin de la producción no es la satisfacción de las necesidades sociales, sino la obtención de mayores ganancias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25940"/>
          </a:xfrm>
        </p:spPr>
        <p:txBody>
          <a:bodyPr/>
          <a:lstStyle/>
          <a:p>
            <a:endParaRPr lang="es-MX" dirty="0" smtClean="0"/>
          </a:p>
          <a:p>
            <a:r>
              <a:rPr lang="es-MX" dirty="0" smtClean="0"/>
              <a:t>Feudalismo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Capitalismo</a:t>
            </a:r>
          </a:p>
          <a:p>
            <a:r>
              <a:rPr lang="es-MX" dirty="0" smtClean="0"/>
              <a:t>Esclavismo</a:t>
            </a:r>
          </a:p>
          <a:p>
            <a:r>
              <a:rPr lang="es-MX" dirty="0" smtClean="0"/>
              <a:t>Modo Asiático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2.- Dos aspectos que definen a la </a:t>
            </a:r>
            <a:r>
              <a:rPr lang="es-ES" dirty="0" err="1" smtClean="0"/>
              <a:t>histografía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b="1" dirty="0" smtClean="0">
                <a:solidFill>
                  <a:srgbClr val="00B050"/>
                </a:solidFill>
              </a:rPr>
              <a:t>Registra por escrito los acontecimientos</a:t>
            </a:r>
          </a:p>
          <a:p>
            <a:r>
              <a:rPr lang="es-ES" dirty="0" smtClean="0"/>
              <a:t>Registra el estudio de los autores de biografías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Explica los acontecimientos por etapas o por siglos</a:t>
            </a:r>
          </a:p>
          <a:p>
            <a:r>
              <a:rPr lang="es-ES" dirty="0" smtClean="0"/>
              <a:t>Explica los acontecimientos por regiones geográficas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28.- Movimiento Social que marco la separación entre la Iglesia y el Estado 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b="1" dirty="0" smtClean="0">
                <a:solidFill>
                  <a:srgbClr val="00B050"/>
                </a:solidFill>
              </a:rPr>
              <a:t>Guerra de Reforma</a:t>
            </a:r>
          </a:p>
          <a:p>
            <a:r>
              <a:rPr lang="es-MX" dirty="0" smtClean="0"/>
              <a:t>Guerra Cristera</a:t>
            </a:r>
          </a:p>
          <a:p>
            <a:r>
              <a:rPr lang="es-MX" dirty="0" smtClean="0"/>
              <a:t>Guerra de los 7 años</a:t>
            </a:r>
          </a:p>
          <a:p>
            <a:r>
              <a:rPr lang="es-MX" dirty="0" smtClean="0"/>
              <a:t>Guerra de Independencia</a:t>
            </a:r>
            <a:endParaRPr lang="es-MX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MX" sz="3200" dirty="0" smtClean="0"/>
              <a:t>29.- Relaciones entre individuos para producir bienes materiales y servicios para satisfacer  necesidades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b="1" dirty="0" smtClean="0">
                <a:solidFill>
                  <a:srgbClr val="00B050"/>
                </a:solidFill>
              </a:rPr>
              <a:t>Relaciones sociales de producción</a:t>
            </a:r>
          </a:p>
          <a:p>
            <a:r>
              <a:rPr lang="es-MX" dirty="0" smtClean="0"/>
              <a:t>Las fuerzas productivas</a:t>
            </a:r>
          </a:p>
          <a:p>
            <a:r>
              <a:rPr lang="es-MX" dirty="0" smtClean="0"/>
              <a:t>Estructura Jurídico- política</a:t>
            </a:r>
          </a:p>
          <a:p>
            <a:r>
              <a:rPr lang="es-MX" dirty="0" smtClean="0"/>
              <a:t>Estructura ideológica</a:t>
            </a:r>
            <a:endParaRPr lang="es-MX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30.- Indicador del nivel de desarrollo que ha alcanzado un país.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Nivel de exportaciones</a:t>
            </a:r>
          </a:p>
          <a:p>
            <a:r>
              <a:rPr lang="es-MX" dirty="0" smtClean="0"/>
              <a:t>Consumo per cápita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Ingreso per cápita</a:t>
            </a:r>
          </a:p>
          <a:p>
            <a:r>
              <a:rPr lang="es-MX" dirty="0" smtClean="0"/>
              <a:t>Nivel de inflación</a:t>
            </a:r>
            <a:endParaRPr lang="es-MX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31.- Característica fundamental del capitalismo.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Propiedad privada de los medios de producción</a:t>
            </a:r>
          </a:p>
          <a:p>
            <a:r>
              <a:rPr lang="es-MX" dirty="0" smtClean="0"/>
              <a:t>Propiedad social de los medios de producción</a:t>
            </a:r>
          </a:p>
          <a:p>
            <a:r>
              <a:rPr lang="es-MX" dirty="0" smtClean="0"/>
              <a:t>El Estado toma las decisiones centrales de la sociedad</a:t>
            </a:r>
          </a:p>
          <a:p>
            <a:r>
              <a:rPr lang="es-MX" dirty="0" smtClean="0"/>
              <a:t>El excedente de producción se destina al intercambio</a:t>
            </a:r>
            <a:endParaRPr lang="es-MX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32.- Organismo cuyo principal objetivo es promover la cooperación monetaria internacional cuya sede se encuentra en Washington.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240122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FMI</a:t>
            </a:r>
          </a:p>
          <a:p>
            <a:r>
              <a:rPr lang="es-MX" dirty="0" smtClean="0"/>
              <a:t>OTAN</a:t>
            </a:r>
          </a:p>
          <a:p>
            <a:r>
              <a:rPr lang="es-MX" dirty="0" smtClean="0"/>
              <a:t>ONU</a:t>
            </a:r>
          </a:p>
          <a:p>
            <a:r>
              <a:rPr lang="es-MX" dirty="0" smtClean="0"/>
              <a:t>Plan Marshall</a:t>
            </a:r>
            <a:endParaRPr lang="es-MX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33.- Proceso de evolución que conduce a una sociedad desde una economía agrícola hasta formas de producción mecanizada para fabricar bienes a gran escala.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597180"/>
          </a:xfrm>
        </p:spPr>
        <p:txBody>
          <a:bodyPr/>
          <a:lstStyle/>
          <a:p>
            <a:r>
              <a:rPr lang="es-MX" dirty="0" smtClean="0"/>
              <a:t>Proceso de trabajo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Revolución industrial</a:t>
            </a:r>
          </a:p>
          <a:p>
            <a:r>
              <a:rPr lang="es-MX" dirty="0" smtClean="0"/>
              <a:t>Diseño industrial</a:t>
            </a:r>
          </a:p>
          <a:p>
            <a:r>
              <a:rPr lang="es-MX" dirty="0" smtClean="0"/>
              <a:t>Sistema industrial</a:t>
            </a:r>
            <a:endParaRPr lang="es-MX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34.-Tiene como propósito fundamental el establecimiento de un mercado mundial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40188"/>
          </a:xfrm>
        </p:spPr>
        <p:txBody>
          <a:bodyPr/>
          <a:lstStyle/>
          <a:p>
            <a:r>
              <a:rPr lang="es-MX" dirty="0" smtClean="0"/>
              <a:t>Imperialismo</a:t>
            </a:r>
          </a:p>
          <a:p>
            <a:r>
              <a:rPr lang="es-MX" dirty="0" smtClean="0"/>
              <a:t>Capitalismo</a:t>
            </a:r>
          </a:p>
          <a:p>
            <a:r>
              <a:rPr lang="es-MX" dirty="0" smtClean="0"/>
              <a:t>Socialismo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Globalización</a:t>
            </a:r>
            <a:endParaRPr lang="es-MX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35.- Capítulo de la Constitución que contiene 29 </a:t>
            </a:r>
            <a:r>
              <a:rPr lang="es-MX" dirty="0" err="1" smtClean="0"/>
              <a:t>artiículos</a:t>
            </a:r>
            <a:r>
              <a:rPr lang="es-MX" dirty="0" smtClean="0"/>
              <a:t> que garantizan los derechos de los mexicanos.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668750"/>
          </a:xfrm>
        </p:spPr>
        <p:txBody>
          <a:bodyPr/>
          <a:lstStyle/>
          <a:p>
            <a:r>
              <a:rPr lang="es-MX" dirty="0" smtClean="0"/>
              <a:t>Prevenciones generales</a:t>
            </a:r>
          </a:p>
          <a:p>
            <a:r>
              <a:rPr lang="es-MX" dirty="0" smtClean="0"/>
              <a:t>Garantías de los mexicanos</a:t>
            </a:r>
          </a:p>
          <a:p>
            <a:r>
              <a:rPr lang="es-MX" dirty="0" smtClean="0"/>
              <a:t>Garantías Sociales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Garantías Individuales</a:t>
            </a:r>
            <a:endParaRPr lang="es-MX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36.- Artículo </a:t>
            </a:r>
            <a:r>
              <a:rPr lang="es-MX" dirty="0" err="1" smtClean="0"/>
              <a:t>instirucional</a:t>
            </a:r>
            <a:r>
              <a:rPr lang="es-MX" dirty="0" smtClean="0"/>
              <a:t> que determina la igualdad entre hombres y mujeres.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25940"/>
          </a:xfrm>
        </p:spPr>
        <p:txBody>
          <a:bodyPr/>
          <a:lstStyle/>
          <a:p>
            <a:r>
              <a:rPr lang="es-MX" dirty="0" smtClean="0"/>
              <a:t>Artículo 1</a:t>
            </a:r>
          </a:p>
          <a:p>
            <a:r>
              <a:rPr lang="es-MX" dirty="0" smtClean="0"/>
              <a:t>Artículo 34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Artículo 4</a:t>
            </a:r>
          </a:p>
          <a:p>
            <a:r>
              <a:rPr lang="es-MX" dirty="0" smtClean="0"/>
              <a:t>Artículo 123</a:t>
            </a:r>
            <a:endParaRPr lang="es-MX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37.- Esta acción NO refleja una actitud cívica ante problemas que nos aquejan a todos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68816"/>
          </a:xfrm>
        </p:spPr>
        <p:txBody>
          <a:bodyPr/>
          <a:lstStyle/>
          <a:p>
            <a:r>
              <a:rPr lang="es-MX" dirty="0" smtClean="0"/>
              <a:t>Separar la basura en orgánica e inorgánica</a:t>
            </a:r>
          </a:p>
          <a:p>
            <a:r>
              <a:rPr lang="es-MX" dirty="0" smtClean="0"/>
              <a:t>Utilizar la energía sin dañar e medio ambiente</a:t>
            </a:r>
          </a:p>
          <a:p>
            <a:r>
              <a:rPr lang="es-MX" dirty="0" smtClean="0"/>
              <a:t>Ahorrar agua en el baño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Lavar el automóvil con manguera</a:t>
            </a:r>
            <a:endParaRPr lang="es-MX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3.- Corriente historiográfica desarrollada en Francia por Augusto </a:t>
            </a:r>
            <a:r>
              <a:rPr lang="es-ES" dirty="0" err="1" smtClean="0"/>
              <a:t>Comte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68816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Utilitarismo</a:t>
            </a:r>
          </a:p>
          <a:p>
            <a:r>
              <a:rPr lang="es-ES" dirty="0" smtClean="0"/>
              <a:t>Funcionalismo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Positivismo</a:t>
            </a:r>
          </a:p>
          <a:p>
            <a:r>
              <a:rPr lang="es-ES" dirty="0" smtClean="0"/>
              <a:t>Asociacionismo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38.- Dentro de la reforma del Estado la competencia política dada en un sistema de partidos es considerada la base de la: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454436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Democracia</a:t>
            </a:r>
          </a:p>
          <a:p>
            <a:r>
              <a:rPr lang="es-MX" dirty="0" smtClean="0"/>
              <a:t>Municipalidad</a:t>
            </a:r>
          </a:p>
          <a:p>
            <a:r>
              <a:rPr lang="es-MX" dirty="0" smtClean="0"/>
              <a:t>Administración</a:t>
            </a:r>
          </a:p>
          <a:p>
            <a:r>
              <a:rPr lang="es-MX" dirty="0" smtClean="0"/>
              <a:t>Convivencia  Social</a:t>
            </a:r>
            <a:endParaRPr lang="es-MX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39.- Se basa en la estricta aplicación de la ley y el fortalecimiento de las vías jurisdiccionales de control de los actos del gobierno.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240122"/>
          </a:xfrm>
        </p:spPr>
        <p:txBody>
          <a:bodyPr/>
          <a:lstStyle/>
          <a:p>
            <a:r>
              <a:rPr lang="es-MX" dirty="0" smtClean="0"/>
              <a:t>Plan nacional de desarrollo</a:t>
            </a:r>
          </a:p>
          <a:p>
            <a:r>
              <a:rPr lang="es-MX" dirty="0" smtClean="0"/>
              <a:t>Crecimiento económico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Estado de derecho</a:t>
            </a:r>
          </a:p>
          <a:p>
            <a:r>
              <a:rPr lang="es-MX" dirty="0" smtClean="0"/>
              <a:t>Organización Internacional</a:t>
            </a:r>
            <a:endParaRPr lang="es-MX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501122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40.-La libertad sin condicionamientos, la participación ciudadana, la formulación de políticas, la toma de decisiones públicas y la rendición de cuentas son valores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597180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Democráticos</a:t>
            </a:r>
          </a:p>
          <a:p>
            <a:r>
              <a:rPr lang="es-MX" dirty="0" smtClean="0"/>
              <a:t>Sociales</a:t>
            </a:r>
          </a:p>
          <a:p>
            <a:r>
              <a:rPr lang="es-MX" dirty="0" smtClean="0"/>
              <a:t>Civiles</a:t>
            </a:r>
          </a:p>
          <a:p>
            <a:r>
              <a:rPr lang="es-MX" dirty="0" smtClean="0"/>
              <a:t>humanos</a:t>
            </a:r>
            <a:endParaRPr lang="es-MX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14414" y="2786058"/>
            <a:ext cx="6806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-Ciencias Sociales-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1.- La fecha en que se publicó la declaración de los derechos del niño.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11626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20 de Nov. De 1959</a:t>
            </a:r>
          </a:p>
          <a:p>
            <a:r>
              <a:rPr lang="es-MX" dirty="0" smtClean="0"/>
              <a:t>23 de Nov. De 1960</a:t>
            </a:r>
          </a:p>
          <a:p>
            <a:r>
              <a:rPr lang="es-MX" dirty="0" smtClean="0"/>
              <a:t>25 de Nov. De 1958</a:t>
            </a:r>
          </a:p>
          <a:p>
            <a:r>
              <a:rPr lang="es-MX" dirty="0" smtClean="0"/>
              <a:t>26v de Nov. De 1961</a:t>
            </a:r>
            <a:endParaRPr lang="es-MX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2.- La fuente provocadora de la contaminación del aire altamente peligrosa 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25940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Fija</a:t>
            </a:r>
          </a:p>
          <a:p>
            <a:r>
              <a:rPr lang="es-MX" dirty="0" smtClean="0"/>
              <a:t>Artificial</a:t>
            </a:r>
          </a:p>
          <a:p>
            <a:r>
              <a:rPr lang="es-MX" dirty="0" smtClean="0"/>
              <a:t>Atmosférica</a:t>
            </a:r>
          </a:p>
          <a:p>
            <a:r>
              <a:rPr lang="es-MX" dirty="0" smtClean="0"/>
              <a:t>Natural</a:t>
            </a:r>
            <a:endParaRPr lang="es-MX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3.- Que </a:t>
            </a:r>
            <a:r>
              <a:rPr lang="es-MX" dirty="0" err="1" smtClean="0"/>
              <a:t>signIfican</a:t>
            </a:r>
            <a:r>
              <a:rPr lang="es-MX" dirty="0" smtClean="0"/>
              <a:t> las siglas IMECA?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240254"/>
          </a:xfrm>
        </p:spPr>
        <p:txBody>
          <a:bodyPr/>
          <a:lstStyle/>
          <a:p>
            <a:r>
              <a:rPr lang="es-MX" b="1" dirty="0" err="1" smtClean="0">
                <a:solidFill>
                  <a:srgbClr val="00B050"/>
                </a:solidFill>
              </a:rPr>
              <a:t>Indice</a:t>
            </a:r>
            <a:r>
              <a:rPr lang="es-MX" b="1" dirty="0" smtClean="0">
                <a:solidFill>
                  <a:srgbClr val="00B050"/>
                </a:solidFill>
              </a:rPr>
              <a:t> Metropolitano de Calidad del Arte</a:t>
            </a:r>
          </a:p>
          <a:p>
            <a:r>
              <a:rPr lang="es-MX" dirty="0" smtClean="0"/>
              <a:t>Comisión Ambiental Metropolitana</a:t>
            </a:r>
          </a:p>
          <a:p>
            <a:r>
              <a:rPr lang="es-MX" dirty="0" smtClean="0"/>
              <a:t>Instituto Nacional de Ecología</a:t>
            </a:r>
          </a:p>
          <a:p>
            <a:r>
              <a:rPr lang="es-MX" dirty="0" err="1" smtClean="0"/>
              <a:t>Indice</a:t>
            </a:r>
            <a:r>
              <a:rPr lang="es-MX" dirty="0" smtClean="0"/>
              <a:t> Metropolitano de Contaminación</a:t>
            </a:r>
            <a:endParaRPr lang="es-MX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4.-Cuales son los derechos que buscan las Naciones Unidas donde todos los individuos pueden hacer valer?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740188"/>
          </a:xfrm>
        </p:spPr>
        <p:txBody>
          <a:bodyPr/>
          <a:lstStyle/>
          <a:p>
            <a:r>
              <a:rPr lang="es-MX" dirty="0" smtClean="0"/>
              <a:t>Propiedad, educación, libertad, igualdad y seguridad</a:t>
            </a:r>
          </a:p>
          <a:p>
            <a:r>
              <a:rPr lang="es-MX" dirty="0" smtClean="0"/>
              <a:t>Educación, Salud, Libertad de expresión y el voto</a:t>
            </a:r>
          </a:p>
          <a:p>
            <a:r>
              <a:rPr lang="es-MX" dirty="0" smtClean="0"/>
              <a:t>Igualdad, amor, libertad de expresión y educación</a:t>
            </a:r>
          </a:p>
          <a:p>
            <a:r>
              <a:rPr lang="es-MX" dirty="0" smtClean="0"/>
              <a:t>De la mujer, del niño y del trabajador</a:t>
            </a:r>
            <a:endParaRPr lang="es-MX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5.-Que significan las siglas OMS?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883064"/>
          </a:xfrm>
        </p:spPr>
        <p:txBody>
          <a:bodyPr/>
          <a:lstStyle/>
          <a:p>
            <a:r>
              <a:rPr lang="es-MX" dirty="0" smtClean="0"/>
              <a:t>Organización Mundial Solidaria</a:t>
            </a:r>
          </a:p>
          <a:p>
            <a:r>
              <a:rPr lang="es-MX" dirty="0" smtClean="0"/>
              <a:t>Organización Mundial Socialista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Organización Mundial de la salud</a:t>
            </a:r>
          </a:p>
          <a:p>
            <a:r>
              <a:rPr lang="es-MX" dirty="0" smtClean="0"/>
              <a:t>Organización de Mujeres</a:t>
            </a:r>
            <a:endParaRPr lang="es-MX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6.- Acción sobresaliente en la defensa de los derechos humanos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11626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Las leyes 282 del código de </a:t>
            </a:r>
            <a:r>
              <a:rPr lang="es-MX" b="1" dirty="0" err="1" smtClean="0">
                <a:solidFill>
                  <a:srgbClr val="00B050"/>
                </a:solidFill>
              </a:rPr>
              <a:t>Hammurabi</a:t>
            </a:r>
            <a:endParaRPr lang="es-MX" b="1" dirty="0" smtClean="0">
              <a:solidFill>
                <a:srgbClr val="00B050"/>
              </a:solidFill>
            </a:endParaRPr>
          </a:p>
          <a:p>
            <a:r>
              <a:rPr lang="es-MX" dirty="0" smtClean="0"/>
              <a:t>La </a:t>
            </a:r>
            <a:r>
              <a:rPr lang="es-MX" dirty="0" err="1" smtClean="0"/>
              <a:t>comision</a:t>
            </a:r>
            <a:r>
              <a:rPr lang="es-MX" dirty="0" smtClean="0"/>
              <a:t> de los derechos humanos</a:t>
            </a:r>
          </a:p>
          <a:p>
            <a:r>
              <a:rPr lang="es-MX" dirty="0" smtClean="0"/>
              <a:t>La comisión nacional del agua</a:t>
            </a:r>
          </a:p>
          <a:p>
            <a:r>
              <a:rPr lang="es-MX" dirty="0" smtClean="0"/>
              <a:t>El código de los derechos civiles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4.- </a:t>
            </a:r>
            <a:r>
              <a:rPr lang="es-ES" sz="3600" dirty="0" smtClean="0"/>
              <a:t>Pasos del método científico que se encarga del estudio de la historia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882808"/>
            <a:ext cx="8858312" cy="4572000"/>
          </a:xfrm>
        </p:spPr>
        <p:txBody>
          <a:bodyPr>
            <a:normAutofit/>
          </a:bodyPr>
          <a:lstStyle/>
          <a:p>
            <a:endParaRPr lang="es-ES" sz="2800" dirty="0" smtClean="0"/>
          </a:p>
          <a:p>
            <a:r>
              <a:rPr lang="es-ES" sz="2800" dirty="0" smtClean="0"/>
              <a:t>Investigación, observación, experimentación y comprobación</a:t>
            </a:r>
          </a:p>
          <a:p>
            <a:r>
              <a:rPr lang="es-ES" sz="2800" dirty="0" smtClean="0"/>
              <a:t>Observación, investigación, experimentación y comprobación</a:t>
            </a:r>
          </a:p>
          <a:p>
            <a:r>
              <a:rPr lang="es-ES" sz="2800" dirty="0" smtClean="0"/>
              <a:t>Observación, hipótesis, experimentación y comprobación</a:t>
            </a:r>
          </a:p>
          <a:p>
            <a:r>
              <a:rPr lang="es-ES" sz="2800" b="1" dirty="0" smtClean="0">
                <a:solidFill>
                  <a:srgbClr val="00B050"/>
                </a:solidFill>
              </a:rPr>
              <a:t>Investigación, hipótesis, observación y comprobación</a:t>
            </a:r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7.- La asamblea general de la ONU proclamó la Declaración Universal de los Derechos Humanos  el 10 de Dic. De: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11626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1948</a:t>
            </a:r>
          </a:p>
          <a:p>
            <a:r>
              <a:rPr lang="es-MX" dirty="0" smtClean="0"/>
              <a:t>1960</a:t>
            </a:r>
          </a:p>
          <a:p>
            <a:r>
              <a:rPr lang="es-MX" dirty="0" smtClean="0"/>
              <a:t>1968</a:t>
            </a:r>
          </a:p>
          <a:p>
            <a:r>
              <a:rPr lang="es-MX" dirty="0" smtClean="0"/>
              <a:t>1990</a:t>
            </a:r>
            <a:endParaRPr lang="es-MX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8.- Quien descubrió la vacuna antirrábica?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68816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Luis Pasteur</a:t>
            </a:r>
          </a:p>
          <a:p>
            <a:r>
              <a:rPr lang="es-MX" dirty="0" err="1" smtClean="0"/>
              <a:t>Orville</a:t>
            </a:r>
            <a:r>
              <a:rPr lang="es-MX" dirty="0" smtClean="0"/>
              <a:t> Wright</a:t>
            </a:r>
          </a:p>
          <a:p>
            <a:r>
              <a:rPr lang="es-MX" dirty="0" smtClean="0"/>
              <a:t>Johann Goethe</a:t>
            </a:r>
          </a:p>
          <a:p>
            <a:r>
              <a:rPr lang="es-MX" dirty="0" smtClean="0"/>
              <a:t>Max </a:t>
            </a:r>
            <a:r>
              <a:rPr lang="es-MX" dirty="0" err="1" smtClean="0"/>
              <a:t>Theiler</a:t>
            </a:r>
            <a:endParaRPr lang="es-MX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9.- Fecha del primer transbordador espacial designación NASA: OV-099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4097378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4 de abril de 1983</a:t>
            </a:r>
          </a:p>
          <a:p>
            <a:r>
              <a:rPr lang="es-MX" dirty="0" smtClean="0"/>
              <a:t>6 de abril de 1980</a:t>
            </a:r>
          </a:p>
          <a:p>
            <a:r>
              <a:rPr lang="es-MX" dirty="0" smtClean="0"/>
              <a:t>7 de abril de 1984</a:t>
            </a:r>
          </a:p>
          <a:p>
            <a:r>
              <a:rPr lang="es-MX" dirty="0" smtClean="0"/>
              <a:t>9 de abril de 1985</a:t>
            </a:r>
            <a:endParaRPr lang="es-MX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10.- El periodo que duró el Muro de Berlín o también llamado Muro de la Vergüenza fue del 13 de Ago. De 1962 hasta el 9 de Nov. De: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311560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1989</a:t>
            </a:r>
          </a:p>
          <a:p>
            <a:r>
              <a:rPr lang="es-MX" dirty="0" smtClean="0"/>
              <a:t>1990</a:t>
            </a:r>
          </a:p>
          <a:p>
            <a:r>
              <a:rPr lang="es-MX" dirty="0" smtClean="0"/>
              <a:t>1991</a:t>
            </a:r>
          </a:p>
          <a:p>
            <a:r>
              <a:rPr lang="es-MX" dirty="0" smtClean="0"/>
              <a:t>1992</a:t>
            </a:r>
            <a:endParaRPr lang="es-MX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11.- Respecto al poder legislativo, una de las aportaciones de la Constitución de 1824 fue que: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11626"/>
          </a:xfrm>
        </p:spPr>
        <p:txBody>
          <a:bodyPr/>
          <a:lstStyle/>
          <a:p>
            <a:r>
              <a:rPr lang="es-MX" dirty="0" smtClean="0"/>
              <a:t>Se crea la cámara de diputados</a:t>
            </a:r>
          </a:p>
          <a:p>
            <a:r>
              <a:rPr lang="es-MX" dirty="0" smtClean="0"/>
              <a:t>Se forma la cámara de senadores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Se crean ambas cámaras</a:t>
            </a:r>
          </a:p>
          <a:p>
            <a:r>
              <a:rPr lang="es-MX" dirty="0" smtClean="0"/>
              <a:t>No se aprueba su formación</a:t>
            </a:r>
            <a:endParaRPr lang="es-MX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12.- Guerra desarrollada entre 1756 y 1763, para establecer el control sobre </a:t>
            </a:r>
            <a:r>
              <a:rPr lang="es-MX" dirty="0" err="1" smtClean="0"/>
              <a:t>Silecia</a:t>
            </a:r>
            <a:r>
              <a:rPr lang="es-MX" dirty="0" smtClean="0"/>
              <a:t> y por la supremacía colonial en América del Norte e India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311560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Guerra de los 7 años</a:t>
            </a:r>
          </a:p>
          <a:p>
            <a:r>
              <a:rPr lang="es-MX" dirty="0" smtClean="0"/>
              <a:t>Guerra Fría</a:t>
            </a:r>
          </a:p>
          <a:p>
            <a:r>
              <a:rPr lang="es-MX" dirty="0" smtClean="0"/>
              <a:t>Primera Guerra Mundial</a:t>
            </a:r>
          </a:p>
          <a:p>
            <a:r>
              <a:rPr lang="es-MX" dirty="0" smtClean="0"/>
              <a:t>Guerra de Corea</a:t>
            </a:r>
            <a:endParaRPr lang="es-MX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13.-En que siglo nació el tribunal de la inquisición?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25940"/>
          </a:xfrm>
        </p:spPr>
        <p:txBody>
          <a:bodyPr/>
          <a:lstStyle/>
          <a:p>
            <a:r>
              <a:rPr lang="es-MX" dirty="0" smtClean="0"/>
              <a:t>Siglo X</a:t>
            </a:r>
          </a:p>
          <a:p>
            <a:r>
              <a:rPr lang="es-MX" dirty="0" smtClean="0"/>
              <a:t>Siglo XI</a:t>
            </a:r>
          </a:p>
          <a:p>
            <a:r>
              <a:rPr lang="es-MX" dirty="0" smtClean="0"/>
              <a:t>Siglo XII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Siglo XIII</a:t>
            </a:r>
            <a:endParaRPr lang="es-MX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14.- El hombre mas famoso por sus hazañas en la historia de Roma fue: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954502"/>
          </a:xfrm>
        </p:spPr>
        <p:txBody>
          <a:bodyPr/>
          <a:lstStyle/>
          <a:p>
            <a:r>
              <a:rPr lang="es-MX" dirty="0" smtClean="0"/>
              <a:t>Atalo</a:t>
            </a:r>
          </a:p>
          <a:p>
            <a:r>
              <a:rPr lang="es-MX" dirty="0" smtClean="0"/>
              <a:t>Espartaco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Julio César</a:t>
            </a:r>
          </a:p>
          <a:p>
            <a:r>
              <a:rPr lang="es-MX" dirty="0" smtClean="0"/>
              <a:t>Flavio Eugenio</a:t>
            </a:r>
            <a:endParaRPr lang="es-MX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15.- Se define como primer término a la forma de organizar el poder político y de estructurar al estado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668750"/>
          </a:xfrm>
        </p:spPr>
        <p:txBody>
          <a:bodyPr/>
          <a:lstStyle/>
          <a:p>
            <a:r>
              <a:rPr lang="es-MX" dirty="0" smtClean="0"/>
              <a:t>Estado de derecho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Federalismo</a:t>
            </a:r>
          </a:p>
          <a:p>
            <a:r>
              <a:rPr lang="es-MX" dirty="0" smtClean="0"/>
              <a:t>Reforma económica</a:t>
            </a:r>
          </a:p>
          <a:p>
            <a:r>
              <a:rPr lang="es-MX" dirty="0" smtClean="0"/>
              <a:t>Reforma Política</a:t>
            </a:r>
            <a:endParaRPr lang="es-MX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16.- Gobierno en el que prevalecen las leyes sobre el arbitrio de los hombres al tiempo que se reconocen y garantizan las libertades de los ciudadanos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882932"/>
          </a:xfrm>
        </p:spPr>
        <p:txBody>
          <a:bodyPr/>
          <a:lstStyle/>
          <a:p>
            <a:r>
              <a:rPr lang="es-MX" dirty="0" smtClean="0"/>
              <a:t>Plan nacional de desarrollo</a:t>
            </a:r>
          </a:p>
          <a:p>
            <a:r>
              <a:rPr lang="es-MX" dirty="0" smtClean="0"/>
              <a:t>Crecimiento económico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Estado de derecho</a:t>
            </a:r>
          </a:p>
          <a:p>
            <a:r>
              <a:rPr lang="es-MX" dirty="0" smtClean="0"/>
              <a:t>Organización Internacional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804184"/>
          </a:xfrm>
        </p:spPr>
        <p:txBody>
          <a:bodyPr>
            <a:normAutofit/>
          </a:bodyPr>
          <a:lstStyle/>
          <a:p>
            <a:pPr algn="just"/>
            <a:r>
              <a:rPr lang="es-ES" sz="3600" dirty="0" smtClean="0"/>
              <a:t>5.- El avance intelectual en la Nueva España en 1553 determinó la creación de: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500306"/>
            <a:ext cx="8472518" cy="3954502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El archivo de las indias</a:t>
            </a:r>
          </a:p>
          <a:p>
            <a:r>
              <a:rPr lang="es-ES" dirty="0" smtClean="0"/>
              <a:t>La Escuela de las Vizcaínas</a:t>
            </a:r>
          </a:p>
          <a:p>
            <a:r>
              <a:rPr lang="es-ES" dirty="0" smtClean="0"/>
              <a:t>La Escuela de las Capuchinas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La Real y Pontificia Universidad de México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17.-Fenómeno poblacional con el que se hace notar que nuevos pobladores llegan a un país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597312"/>
          </a:xfrm>
        </p:spPr>
        <p:txBody>
          <a:bodyPr/>
          <a:lstStyle/>
          <a:p>
            <a:r>
              <a:rPr lang="es-MX" dirty="0" smtClean="0"/>
              <a:t>Emigración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Inmigración</a:t>
            </a:r>
          </a:p>
          <a:p>
            <a:r>
              <a:rPr lang="es-MX" dirty="0" smtClean="0"/>
              <a:t>Nupcialidad</a:t>
            </a:r>
          </a:p>
          <a:p>
            <a:r>
              <a:rPr lang="es-MX" dirty="0" smtClean="0"/>
              <a:t>Morbilidad</a:t>
            </a:r>
            <a:endParaRPr lang="es-MX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18.- Es el ingreso promedio obtenido por los habitantes de un país: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883064"/>
          </a:xfrm>
        </p:spPr>
        <p:txBody>
          <a:bodyPr/>
          <a:lstStyle/>
          <a:p>
            <a:r>
              <a:rPr lang="es-MX" dirty="0" smtClean="0"/>
              <a:t>Ingreso nacional</a:t>
            </a:r>
          </a:p>
          <a:p>
            <a:r>
              <a:rPr lang="es-MX" dirty="0" smtClean="0"/>
              <a:t>Producto nacional bruto</a:t>
            </a:r>
          </a:p>
          <a:p>
            <a:r>
              <a:rPr lang="es-MX" dirty="0" smtClean="0"/>
              <a:t>Producto Interno bruto</a:t>
            </a:r>
          </a:p>
          <a:p>
            <a:r>
              <a:rPr lang="es-MX" b="1" dirty="0" smtClean="0">
                <a:solidFill>
                  <a:srgbClr val="00B050"/>
                </a:solidFill>
              </a:rPr>
              <a:t>Ingreso per cápita</a:t>
            </a:r>
            <a:endParaRPr lang="es-MX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19.-Aspecto básico para mejorar los procesos productivos y ofrecer nuevas alternativas al consumidor.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525874"/>
          </a:xfrm>
        </p:spPr>
        <p:txBody>
          <a:bodyPr/>
          <a:lstStyle/>
          <a:p>
            <a:r>
              <a:rPr lang="es-MX" b="1" dirty="0" smtClean="0">
                <a:solidFill>
                  <a:srgbClr val="00B050"/>
                </a:solidFill>
              </a:rPr>
              <a:t>Innovación tecnológica</a:t>
            </a:r>
          </a:p>
          <a:p>
            <a:r>
              <a:rPr lang="es-MX" dirty="0" smtClean="0"/>
              <a:t>Disponibilidad de materias primas</a:t>
            </a:r>
          </a:p>
          <a:p>
            <a:r>
              <a:rPr lang="es-MX" dirty="0" smtClean="0"/>
              <a:t>Incentivos comerciales</a:t>
            </a:r>
          </a:p>
          <a:p>
            <a:r>
              <a:rPr lang="es-MX" dirty="0" smtClean="0"/>
              <a:t>Publicidad intensiva</a:t>
            </a:r>
            <a:endParaRPr lang="es-MX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20.-Implica la libertad de </a:t>
            </a:r>
            <a:r>
              <a:rPr lang="es-MX" dirty="0" smtClean="0"/>
              <a:t>u</a:t>
            </a:r>
            <a:r>
              <a:rPr lang="es-MX" dirty="0" smtClean="0"/>
              <a:t>n </a:t>
            </a:r>
            <a:r>
              <a:rPr lang="es-MX" dirty="0" smtClean="0"/>
              <a:t>país para gobernarse a si mismo.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811626"/>
          </a:xfrm>
        </p:spPr>
        <p:txBody>
          <a:bodyPr/>
          <a:lstStyle/>
          <a:p>
            <a:r>
              <a:rPr lang="es-MX" dirty="0" smtClean="0"/>
              <a:t>República</a:t>
            </a:r>
          </a:p>
          <a:p>
            <a:r>
              <a:rPr lang="es-MX" dirty="0" smtClean="0"/>
              <a:t>Democracia</a:t>
            </a:r>
          </a:p>
          <a:p>
            <a:r>
              <a:rPr lang="es-MX" dirty="0" smtClean="0"/>
              <a:t>Anarquía</a:t>
            </a:r>
          </a:p>
          <a:p>
            <a:r>
              <a:rPr lang="es-MX" b="1" dirty="0" smtClean="0">
                <a:solidFill>
                  <a:srgbClr val="92D050"/>
                </a:solidFill>
              </a:rPr>
              <a:t>Soberanía </a:t>
            </a:r>
            <a:endParaRPr lang="es-MX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3200" dirty="0" smtClean="0"/>
              <a:t>6.- Ordenar los pasos de acuerdo al método científico que utiliza la historia para su estudio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Comprobar la veracidad e interpretarla</a:t>
            </a:r>
          </a:p>
          <a:p>
            <a:r>
              <a:rPr lang="es-ES" dirty="0" smtClean="0"/>
              <a:t>Investigar en una o varias fuentes</a:t>
            </a:r>
          </a:p>
          <a:p>
            <a:r>
              <a:rPr lang="es-ES" dirty="0" smtClean="0"/>
              <a:t>Formular el hecho histórico</a:t>
            </a:r>
          </a:p>
          <a:p>
            <a:r>
              <a:rPr lang="es-ES" dirty="0" smtClean="0"/>
              <a:t>Analizar y sintetizar</a:t>
            </a:r>
          </a:p>
          <a:p>
            <a:endParaRPr lang="es-ES" dirty="0" smtClean="0"/>
          </a:p>
          <a:p>
            <a:pPr>
              <a:buNone/>
            </a:pPr>
            <a:r>
              <a:rPr lang="es-ES" sz="4400" b="1" dirty="0" smtClean="0">
                <a:solidFill>
                  <a:srgbClr val="00B050"/>
                </a:solidFill>
              </a:rPr>
              <a:t>                    3,2,4,1</a:t>
            </a:r>
            <a:endParaRPr lang="es-ES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67494"/>
            <a:ext cx="8472518" cy="1399032"/>
          </a:xfrm>
        </p:spPr>
        <p:txBody>
          <a:bodyPr>
            <a:normAutofit/>
          </a:bodyPr>
          <a:lstStyle/>
          <a:p>
            <a:r>
              <a:rPr lang="es-MX" sz="3600" dirty="0" smtClean="0"/>
              <a:t>7.- Relacionar los acontecimientos históricos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Napoleón invade España       </a:t>
            </a:r>
            <a:r>
              <a:rPr lang="es-MX" b="1" dirty="0" smtClean="0">
                <a:solidFill>
                  <a:srgbClr val="00B050"/>
                </a:solidFill>
              </a:rPr>
              <a:t>1806 </a:t>
            </a:r>
          </a:p>
          <a:p>
            <a:r>
              <a:rPr lang="es-MX" dirty="0" smtClean="0"/>
              <a:t>Grito de Dolores                        </a:t>
            </a:r>
            <a:r>
              <a:rPr lang="es-MX" b="1" dirty="0" smtClean="0">
                <a:solidFill>
                  <a:srgbClr val="00B050"/>
                </a:solidFill>
              </a:rPr>
              <a:t>1810</a:t>
            </a:r>
          </a:p>
          <a:p>
            <a:r>
              <a:rPr lang="es-MX" dirty="0" smtClean="0"/>
              <a:t>Revolución Francesa                </a:t>
            </a:r>
            <a:r>
              <a:rPr lang="es-MX" b="1" dirty="0" smtClean="0">
                <a:solidFill>
                  <a:srgbClr val="00B050"/>
                </a:solidFill>
              </a:rPr>
              <a:t>1792</a:t>
            </a:r>
          </a:p>
          <a:p>
            <a:r>
              <a:rPr lang="es-MX" smtClean="0"/>
              <a:t>Independencia de los </a:t>
            </a:r>
            <a:r>
              <a:rPr lang="es-MX" dirty="0" smtClean="0"/>
              <a:t>EUA         </a:t>
            </a:r>
            <a:r>
              <a:rPr lang="es-MX" b="1" dirty="0" smtClean="0">
                <a:solidFill>
                  <a:srgbClr val="00B050"/>
                </a:solidFill>
              </a:rPr>
              <a:t>1776</a:t>
            </a:r>
            <a:endParaRPr lang="es-MX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8.- Las Catedrales de México y Puebla cuentan con arquitectura de estilo: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b="1" dirty="0" smtClean="0"/>
          </a:p>
          <a:p>
            <a:endParaRPr lang="es-MX" b="1" dirty="0" smtClean="0"/>
          </a:p>
          <a:p>
            <a:r>
              <a:rPr lang="es-MX" b="1" dirty="0" smtClean="0">
                <a:solidFill>
                  <a:srgbClr val="00B050"/>
                </a:solidFill>
              </a:rPr>
              <a:t>Barroco</a:t>
            </a:r>
          </a:p>
          <a:p>
            <a:r>
              <a:rPr lang="es-MX" dirty="0" smtClean="0"/>
              <a:t>Churrigueresco</a:t>
            </a:r>
          </a:p>
          <a:p>
            <a:r>
              <a:rPr lang="es-MX" dirty="0" smtClean="0"/>
              <a:t>Gótico</a:t>
            </a:r>
          </a:p>
          <a:p>
            <a:r>
              <a:rPr lang="es-MX" dirty="0" smtClean="0"/>
              <a:t>Dórico románico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543</TotalTime>
  <Words>1682</Words>
  <Application>Microsoft Office PowerPoint</Application>
  <PresentationFormat>Presentación en pantalla (4:3)</PresentationFormat>
  <Paragraphs>362</Paragraphs>
  <Slides>63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63</vt:i4>
      </vt:variant>
    </vt:vector>
  </HeadingPairs>
  <TitlesOfParts>
    <vt:vector size="64" baseType="lpstr">
      <vt:lpstr>Brío</vt:lpstr>
      <vt:lpstr>  GUIA DE ESTUDIO PARA EL EXAMEN DE INGRESO AL NIVEL SUPERIOR EN EL IPN         ABRIL 2009</vt:lpstr>
      <vt:lpstr>1.- Ciencia en que se clasifica el estudio de la historia</vt:lpstr>
      <vt:lpstr>2.- Dos aspectos que definen a la histografía</vt:lpstr>
      <vt:lpstr>3.- Corriente historiográfica desarrollada en Francia por Augusto Comte</vt:lpstr>
      <vt:lpstr>4.- Pasos del método científico que se encarga del estudio de la historia </vt:lpstr>
      <vt:lpstr>5.- El avance intelectual en la Nueva España en 1553 determinó la creación de:</vt:lpstr>
      <vt:lpstr>6.- Ordenar los pasos de acuerdo al método científico que utiliza la historia para su estudio</vt:lpstr>
      <vt:lpstr>7.- Relacionar los acontecimientos históricos</vt:lpstr>
      <vt:lpstr>8.- Las Catedrales de México y Puebla cuentan con arquitectura de estilo:</vt:lpstr>
      <vt:lpstr>9.- De Cervantes, Dante y Bocaccio son autores del:</vt:lpstr>
      <vt:lpstr>10.- Revolución religiosa producida en el siglo XVIII en nuestro país</vt:lpstr>
      <vt:lpstr>11.- Martín Lutero es el principal representante de la:</vt:lpstr>
      <vt:lpstr>12.- Institución Jesuita de castigo a los opositores de la ideas católicas</vt:lpstr>
      <vt:lpstr>13.- En la colonia española como se llama a los blancos nacidos en América</vt:lpstr>
      <vt:lpstr>14.- La revolución de independencia iniciada por el ayuntamiento de México en 1810 y continuada por la conspiración de Querétaro son antecedentes de:</vt:lpstr>
      <vt:lpstr>15.- Como respondieron los señores indígenas a la petición de los religiosos para educar a sus hijos en el convento</vt:lpstr>
      <vt:lpstr>16.- Facultad de los alcaldes mayores de sacar a los indios para el trabajo en minas y el cultivo de los campos, por un tiempo determinado y reducido salario</vt:lpstr>
      <vt:lpstr>Diapositiva 18</vt:lpstr>
      <vt:lpstr>17.- Diferencia entre la producción total y el mínimo de subsistencia</vt:lpstr>
      <vt:lpstr>18.- Caída de inversiones, baja de salarios y aumento del desempleo</vt:lpstr>
      <vt:lpstr>19.- Beneficios económicos de una empresa que se otorgan a los socios, como una retribución periódica </vt:lpstr>
      <vt:lpstr>20.- Sistema de gobierno donde el pueblo ejerce el poder directamente o a través de sus representantes. Sus principios son libertad e igualdad</vt:lpstr>
      <vt:lpstr>21.- Es la cantidad de dinero que el trabajador recibe por vender su fuerza de trabajo </vt:lpstr>
      <vt:lpstr>22.- Fue una de las causas de la segunda guerra mundial</vt:lpstr>
      <vt:lpstr>23.- Pacto defensivo creado por los países comunistas para enfrentar cualquier ataque del grupo capitalista</vt:lpstr>
      <vt:lpstr>24.- Nombre que recibe la emisión de y monedas </vt:lpstr>
      <vt:lpstr>25.- Cuando la materia prima es procesada y transformada se dice que tiene:</vt:lpstr>
      <vt:lpstr>26.- Modo de producción caracterizado por NO existir las clases sociales, propiedad privada, ni estado </vt:lpstr>
      <vt:lpstr>27.- Economía monetaria donde el fin de la producción no es la satisfacción de las necesidades sociales, sino la obtención de mayores ganancias</vt:lpstr>
      <vt:lpstr>28.- Movimiento Social que marco la separación entre la Iglesia y el Estado </vt:lpstr>
      <vt:lpstr>29.- Relaciones entre individuos para producir bienes materiales y servicios para satisfacer  necesidades</vt:lpstr>
      <vt:lpstr>30.- Indicador del nivel de desarrollo que ha alcanzado un país.</vt:lpstr>
      <vt:lpstr>31.- Característica fundamental del capitalismo.</vt:lpstr>
      <vt:lpstr>32.- Organismo cuyo principal objetivo es promover la cooperación monetaria internacional cuya sede se encuentra en Washington.</vt:lpstr>
      <vt:lpstr>33.- Proceso de evolución que conduce a una sociedad desde una economía agrícola hasta formas de producción mecanizada para fabricar bienes a gran escala.</vt:lpstr>
      <vt:lpstr>34.-Tiene como propósito fundamental el establecimiento de un mercado mundial</vt:lpstr>
      <vt:lpstr>35.- Capítulo de la Constitución que contiene 29 artiículos que garantizan los derechos de los mexicanos.</vt:lpstr>
      <vt:lpstr>36.- Artículo instirucional que determina la igualdad entre hombres y mujeres.</vt:lpstr>
      <vt:lpstr>37.- Esta acción NO refleja una actitud cívica ante problemas que nos aquejan a todos</vt:lpstr>
      <vt:lpstr>38.- Dentro de la reforma del Estado la competencia política dada en un sistema de partidos es considerada la base de la: </vt:lpstr>
      <vt:lpstr>39.- Se basa en la estricta aplicación de la ley y el fortalecimiento de las vías jurisdiccionales de control de los actos del gobierno.</vt:lpstr>
      <vt:lpstr>40.-La libertad sin condicionamientos, la participación ciudadana, la formulación de políticas, la toma de decisiones públicas y la rendición de cuentas son valores</vt:lpstr>
      <vt:lpstr>Diapositiva 43</vt:lpstr>
      <vt:lpstr>1.- La fecha en que se publicó la declaración de los derechos del niño.</vt:lpstr>
      <vt:lpstr>2.- La fuente provocadora de la contaminación del aire altamente peligrosa es</vt:lpstr>
      <vt:lpstr>3.- Que signIfican las siglas IMECA?</vt:lpstr>
      <vt:lpstr>4.-Cuales son los derechos que buscan las Naciones Unidas donde todos los individuos pueden hacer valer?</vt:lpstr>
      <vt:lpstr>5.-Que significan las siglas OMS?</vt:lpstr>
      <vt:lpstr>6.- Acción sobresaliente en la defensa de los derechos humanos</vt:lpstr>
      <vt:lpstr>7.- La asamblea general de la ONU proclamó la Declaración Universal de los Derechos Humanos  el 10 de Dic. De:</vt:lpstr>
      <vt:lpstr>8.- Quien descubrió la vacuna antirrábica?</vt:lpstr>
      <vt:lpstr>9.- Fecha del primer transbordador espacial designación NASA: OV-099</vt:lpstr>
      <vt:lpstr>10.- El periodo que duró el Muro de Berlín o también llamado Muro de la Vergüenza fue del 13 de Ago. De 1962 hasta el 9 de Nov. De:</vt:lpstr>
      <vt:lpstr>11.- Respecto al poder legislativo, una de las aportaciones de la Constitución de 1824 fue que:</vt:lpstr>
      <vt:lpstr>12.- Guerra desarrollada entre 1756 y 1763, para establecer el control sobre Silecia y por la supremacía colonial en América del Norte e India</vt:lpstr>
      <vt:lpstr>13.-En que siglo nació el tribunal de la inquisición?</vt:lpstr>
      <vt:lpstr>14.- El hombre mas famoso por sus hazañas en la historia de Roma fue:</vt:lpstr>
      <vt:lpstr>15.- Se define como primer término a la forma de organizar el poder político y de estructurar al estado</vt:lpstr>
      <vt:lpstr>16.- Gobierno en el que prevalecen las leyes sobre el arbitrio de los hombres al tiempo que se reconocen y garantizan las libertades de los ciudadanos</vt:lpstr>
      <vt:lpstr>17.-Fenómeno poblacional con el que se hace notar que nuevos pobladores llegan a un país</vt:lpstr>
      <vt:lpstr>18.- Es el ingreso promedio obtenido por los habitantes de un país:</vt:lpstr>
      <vt:lpstr>19.-Aspecto básico para mejorar los procesos productivos y ofrecer nuevas alternativas al consumidor.</vt:lpstr>
      <vt:lpstr>20.-Implica la libertad de un país para gobernarse a si mismo.</vt:lpstr>
    </vt:vector>
  </TitlesOfParts>
  <Company>IPN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GUIA DE ESTUDIO PARA EL EXAMEN DE INGRESO AL NIVEL SUPERIOR EN EL IPN         ABRIL 2009</dc:title>
  <dc:creator>EST</dc:creator>
  <cp:lastModifiedBy>NAYELI</cp:lastModifiedBy>
  <cp:revision>70</cp:revision>
  <dcterms:created xsi:type="dcterms:W3CDTF">2009-04-17T14:42:49Z</dcterms:created>
  <dcterms:modified xsi:type="dcterms:W3CDTF">2009-04-23T14:35:32Z</dcterms:modified>
</cp:coreProperties>
</file>