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80" r:id="rId5"/>
    <p:sldId id="265" r:id="rId6"/>
    <p:sldId id="266" r:id="rId7"/>
    <p:sldId id="281" r:id="rId8"/>
    <p:sldId id="268" r:id="rId9"/>
    <p:sldId id="277" r:id="rId10"/>
    <p:sldId id="278" r:id="rId11"/>
    <p:sldId id="27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82" r:id="rId20"/>
    <p:sldId id="283" r:id="rId21"/>
    <p:sldId id="267" r:id="rId22"/>
    <p:sldId id="284" r:id="rId23"/>
    <p:sldId id="288" r:id="rId24"/>
    <p:sldId id="289" r:id="rId25"/>
    <p:sldId id="290" r:id="rId26"/>
    <p:sldId id="291" r:id="rId27"/>
    <p:sldId id="286" r:id="rId28"/>
    <p:sldId id="287" r:id="rId29"/>
    <p:sldId id="295" r:id="rId30"/>
    <p:sldId id="293" r:id="rId31"/>
    <p:sldId id="294" r:id="rId3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566" autoAdjust="0"/>
    <p:restoredTop sz="94660"/>
  </p:normalViewPr>
  <p:slideViewPr>
    <p:cSldViewPr>
      <p:cViewPr varScale="1">
        <p:scale>
          <a:sx n="58" d="100"/>
          <a:sy n="58" d="100"/>
        </p:scale>
        <p:origin x="-73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261B6-974B-47EA-B8F6-4AAB981AFF22}" type="datetimeFigureOut">
              <a:rPr lang="es-ES"/>
              <a:pPr>
                <a:defRPr/>
              </a:pPr>
              <a:t>12/03/2009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C2B5A-CAE2-4A6F-A259-E8D32BE5430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5E79A-DF1B-4C17-81C7-E87B424CF79C}" type="datetimeFigureOut">
              <a:rPr lang="es-ES"/>
              <a:pPr>
                <a:defRPr/>
              </a:pPr>
              <a:t>12/03/2009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BF46A-9C88-4A99-8BDE-AC9DFF053E1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36C95-FB1E-4EA8-9FE0-A723BAAD066A}" type="datetimeFigureOut">
              <a:rPr lang="es-ES"/>
              <a:pPr>
                <a:defRPr/>
              </a:pPr>
              <a:t>12/03/2009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8114D-1B57-4C31-A6EE-AD37CCEE866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8DC6E-9FAD-4C91-AE99-5982F9C3AAA9}" type="datetimeFigureOut">
              <a:rPr lang="es-ES"/>
              <a:pPr>
                <a:defRPr/>
              </a:pPr>
              <a:t>12/03/2009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37121-DA8E-4A57-81E1-9EF158964D3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2F95-4D8A-4E75-A83D-8904C0B10962}" type="datetimeFigureOut">
              <a:rPr lang="es-ES"/>
              <a:pPr>
                <a:defRPr/>
              </a:pPr>
              <a:t>12/03/2009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BBDBE-9DB8-4912-96CB-AF463F36248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CD84F-4B36-4B23-9774-B8785702E07F}" type="datetimeFigureOut">
              <a:rPr lang="es-ES"/>
              <a:pPr>
                <a:defRPr/>
              </a:pPr>
              <a:t>12/03/2009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802CD-B09D-400E-AC6A-519AA9631E6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95BE4-B180-4CDE-ACD8-99E2631F1876}" type="datetimeFigureOut">
              <a:rPr lang="es-ES"/>
              <a:pPr>
                <a:defRPr/>
              </a:pPr>
              <a:t>12/03/2009</a:t>
            </a:fld>
            <a:endParaRPr lang="es-MX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CF4BC-4899-471E-98EC-8F90B293BEB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780E2-387E-40EB-9485-70B0F735F390}" type="datetimeFigureOut">
              <a:rPr lang="es-ES"/>
              <a:pPr>
                <a:defRPr/>
              </a:pPr>
              <a:t>12/03/2009</a:t>
            </a:fld>
            <a:endParaRPr lang="es-MX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FBC5B-5F56-4F64-9BCE-F2399396F25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1B78B-A83C-4D4E-A0B7-ADA816A25561}" type="datetimeFigureOut">
              <a:rPr lang="es-ES"/>
              <a:pPr>
                <a:defRPr/>
              </a:pPr>
              <a:t>12/03/2009</a:t>
            </a:fld>
            <a:endParaRPr lang="es-MX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E5B35-AC0B-4F10-9A63-5AF6E6309F7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C76C4-CA77-4014-A419-F967B994C928}" type="datetimeFigureOut">
              <a:rPr lang="es-ES"/>
              <a:pPr>
                <a:defRPr/>
              </a:pPr>
              <a:t>12/03/2009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7C507-D51F-4E9D-851B-31ABF65DB75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B9D4C-C5D2-4E25-997C-D7D320FB8E4D}" type="datetimeFigureOut">
              <a:rPr lang="es-ES"/>
              <a:pPr>
                <a:defRPr/>
              </a:pPr>
              <a:t>12/03/2009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79B1D-836D-4B1A-8EF3-31DD9ADAB1E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A3EAF4-A905-4C4D-B41A-4DAF23F82C9C}" type="datetimeFigureOut">
              <a:rPr lang="es-ES"/>
              <a:pPr>
                <a:defRPr/>
              </a:pPr>
              <a:t>12/03/2009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7FDA37-FD6F-4E9E-A4BC-E89F98C9EB7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El razonamiento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dirty="0" smtClean="0"/>
              <a:t>Mtra. Adriana Barraza López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MX" sz="4400">
                <a:latin typeface="+mj-lt"/>
                <a:ea typeface="+mj-ea"/>
                <a:cs typeface="+mj-cs"/>
              </a:rPr>
              <a:t>Observa:</a:t>
            </a:r>
          </a:p>
        </p:txBody>
      </p:sp>
      <p:sp>
        <p:nvSpPr>
          <p:cNvPr id="3" name="Oval 4"/>
          <p:cNvSpPr>
            <a:spLocks noChangeArrowheads="1"/>
          </p:cNvSpPr>
          <p:nvPr/>
        </p:nvSpPr>
        <p:spPr bwMode="auto">
          <a:xfrm>
            <a:off x="341313" y="1403350"/>
            <a:ext cx="2663825" cy="256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4859338" y="2276475"/>
            <a:ext cx="865187" cy="7921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3446463" y="3833813"/>
            <a:ext cx="2160587" cy="2016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5366" name="Line 7"/>
          <p:cNvSpPr>
            <a:spLocks noChangeShapeType="1"/>
          </p:cNvSpPr>
          <p:nvPr/>
        </p:nvSpPr>
        <p:spPr bwMode="auto">
          <a:xfrm>
            <a:off x="1692275" y="2708275"/>
            <a:ext cx="1312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5367" name="Line 8"/>
          <p:cNvSpPr>
            <a:spLocks noChangeShapeType="1"/>
          </p:cNvSpPr>
          <p:nvPr/>
        </p:nvSpPr>
        <p:spPr bwMode="auto">
          <a:xfrm>
            <a:off x="5292725" y="27082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5368" name="Line 9"/>
          <p:cNvSpPr>
            <a:spLocks noChangeShapeType="1"/>
          </p:cNvSpPr>
          <p:nvPr/>
        </p:nvSpPr>
        <p:spPr bwMode="auto">
          <a:xfrm>
            <a:off x="4572000" y="4868863"/>
            <a:ext cx="1035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5369" name="Line 10"/>
          <p:cNvSpPr>
            <a:spLocks noChangeShapeType="1"/>
          </p:cNvSpPr>
          <p:nvPr/>
        </p:nvSpPr>
        <p:spPr bwMode="auto">
          <a:xfrm>
            <a:off x="1692275" y="2663825"/>
            <a:ext cx="719138" cy="1125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5370" name="Line 11"/>
          <p:cNvSpPr>
            <a:spLocks noChangeShapeType="1"/>
          </p:cNvSpPr>
          <p:nvPr/>
        </p:nvSpPr>
        <p:spPr bwMode="auto">
          <a:xfrm flipH="1">
            <a:off x="341313" y="2663825"/>
            <a:ext cx="1350962" cy="404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5371" name="Line 12"/>
          <p:cNvSpPr>
            <a:spLocks noChangeShapeType="1"/>
          </p:cNvSpPr>
          <p:nvPr/>
        </p:nvSpPr>
        <p:spPr bwMode="auto">
          <a:xfrm flipH="1" flipV="1">
            <a:off x="1150938" y="1417638"/>
            <a:ext cx="541337" cy="1290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5372" name="Line 13"/>
          <p:cNvSpPr>
            <a:spLocks noChangeShapeType="1"/>
          </p:cNvSpPr>
          <p:nvPr/>
        </p:nvSpPr>
        <p:spPr bwMode="auto">
          <a:xfrm flipH="1" flipV="1">
            <a:off x="4859338" y="2484438"/>
            <a:ext cx="433387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5373" name="Line 14"/>
          <p:cNvSpPr>
            <a:spLocks noChangeShapeType="1"/>
          </p:cNvSpPr>
          <p:nvPr/>
        </p:nvSpPr>
        <p:spPr bwMode="auto">
          <a:xfrm flipH="1">
            <a:off x="3627438" y="4868863"/>
            <a:ext cx="944562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5374" name="Line 15"/>
          <p:cNvSpPr>
            <a:spLocks noChangeShapeType="1"/>
          </p:cNvSpPr>
          <p:nvPr/>
        </p:nvSpPr>
        <p:spPr bwMode="auto">
          <a:xfrm flipV="1">
            <a:off x="4572000" y="4554538"/>
            <a:ext cx="1035050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6280181" y="3068638"/>
            <a:ext cx="272097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400" dirty="0">
                <a:latin typeface="Tahoma" pitchFamily="34" charset="0"/>
              </a:rPr>
              <a:t>¿Qué figura representa?</a:t>
            </a:r>
          </a:p>
          <a:p>
            <a:r>
              <a:rPr lang="es-MX" sz="2400" dirty="0">
                <a:latin typeface="Tahoma" pitchFamily="34" charset="0"/>
              </a:rPr>
              <a:t>¿Las líneas son equidistantes del centro?</a:t>
            </a:r>
          </a:p>
          <a:p>
            <a:r>
              <a:rPr lang="es-MX" sz="2400" dirty="0">
                <a:latin typeface="Tahoma" pitchFamily="34" charset="0"/>
              </a:rPr>
              <a:t>¿Todas?</a:t>
            </a:r>
          </a:p>
          <a:p>
            <a:endParaRPr lang="es-MX" sz="24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MX" sz="4000">
                <a:latin typeface="+mj-lt"/>
                <a:ea typeface="+mj-ea"/>
                <a:cs typeface="+mj-cs"/>
              </a:rPr>
              <a:t>Estrategia de razonamiento inductivo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881063" y="3024188"/>
            <a:ext cx="1620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>
                <a:latin typeface="Tahoma" pitchFamily="34" charset="0"/>
              </a:rPr>
              <a:t>Infiere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692275" y="4194175"/>
            <a:ext cx="1754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>
                <a:latin typeface="Tahoma" pitchFamily="34" charset="0"/>
              </a:rPr>
              <a:t>Comprueba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57200" y="1673225"/>
            <a:ext cx="1370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>
                <a:latin typeface="Tahoma" pitchFamily="34" charset="0"/>
              </a:rPr>
              <a:t>Observa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322513" y="1673225"/>
            <a:ext cx="22494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>
                <a:latin typeface="Tahoma" pitchFamily="34" charset="0"/>
              </a:rPr>
              <a:t>Determina sus características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016250" y="3024188"/>
            <a:ext cx="2951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>
                <a:latin typeface="Tahoma" pitchFamily="34" charset="0"/>
              </a:rPr>
              <a:t>Compara con otros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581400" y="4194175"/>
            <a:ext cx="33766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>
                <a:latin typeface="Tahoma" pitchFamily="34" charset="0"/>
              </a:rPr>
              <a:t>Que no hay otros objetos con estas características que no sean circunferencias.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5005388" y="2130425"/>
            <a:ext cx="11255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6281738" y="1673225"/>
            <a:ext cx="26114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800">
                <a:latin typeface="Tahoma" pitchFamily="34" charset="0"/>
              </a:rPr>
              <a:t>Caso particular</a:t>
            </a: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8172450" y="2192338"/>
            <a:ext cx="0" cy="3606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7272338" y="5768975"/>
            <a:ext cx="157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800">
                <a:latin typeface="Tahoma" pitchFamily="34" charset="0"/>
              </a:rPr>
              <a:t>General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 animBg="1"/>
      <p:bldP spid="10" grpId="0"/>
      <p:bldP spid="11" grpId="0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Razonamiento inductivo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Si una persona observa que ciertos elementos de una clase A cumplen con una cierta propiedad B y si observa además que no existen excepciones de la regla, entonces la persona se inclina a inferir o concluir que todos los elementos de la clase A tienen la propiedad B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Reflexiona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2114552"/>
          </a:xfrm>
        </p:spPr>
        <p:txBody>
          <a:bodyPr/>
          <a:lstStyle/>
          <a:p>
            <a:r>
              <a:rPr lang="es-MX" dirty="0"/>
              <a:t>Todas las circunferencias son figuras curvas, cerradas, formadas por puntos, todos equidistantes de un punto interior llamado centro.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714744" y="3929066"/>
            <a:ext cx="2663825" cy="256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s-MX" sz="4000"/>
              <a:t>Estrategia de razonamiento deductivo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95300" y="1990725"/>
            <a:ext cx="3176588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800">
                <a:latin typeface="Tahoma" pitchFamily="34" charset="0"/>
              </a:rPr>
              <a:t>A partir de una generalización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211638" y="3384550"/>
            <a:ext cx="3421062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800">
                <a:latin typeface="Tahoma" pitchFamily="34" charset="0"/>
              </a:rPr>
              <a:t>Infiere un caso particular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3311525" y="2349500"/>
            <a:ext cx="900113" cy="1035050"/>
          </a:xfrm>
          <a:prstGeom prst="downArrow">
            <a:avLst>
              <a:gd name="adj1" fmla="val 50000"/>
              <a:gd name="adj2" fmla="val 2874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062038" y="4824413"/>
            <a:ext cx="7624762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800">
                <a:latin typeface="Tahoma" pitchFamily="34" charset="0"/>
              </a:rPr>
              <a:t>Los enunciados o aseveraciones utilizadas durante el razonamiento deductivo reciben el nombre de premisas.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Razonamiento deductivo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2900370"/>
          </a:xfrm>
        </p:spPr>
        <p:txBody>
          <a:bodyPr/>
          <a:lstStyle/>
          <a:p>
            <a:r>
              <a:rPr lang="es-MX" dirty="0"/>
              <a:t>Si una persona sabe que todos los elementos de una clase A tiene una propiedad B y si observa un elemento de la clase A, entonces infiere o concluye que ese elemento posee la propiedad general B.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Ejemplo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36688"/>
            <a:ext cx="814705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Argumentos convincentes</a:t>
            </a:r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142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800" dirty="0">
                <a:latin typeface="Tahoma" pitchFamily="34" charset="0"/>
              </a:rPr>
              <a:t>Un argumento lógico demuestra que es verídico a través de evidencias.</a:t>
            </a:r>
          </a:p>
          <a:p>
            <a:r>
              <a:rPr lang="es-MX" sz="2800" dirty="0">
                <a:latin typeface="Tahoma" pitchFamily="34" charset="0"/>
              </a:rPr>
              <a:t>Ejemplo: Todos lo cuervos son negros</a:t>
            </a:r>
          </a:p>
          <a:p>
            <a:endParaRPr lang="es-MX" sz="2800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s-MX" sz="2800" dirty="0">
                <a:latin typeface="Tahoma" pitchFamily="34" charset="0"/>
              </a:rPr>
              <a:t>Es un conjunto de ideas u opiniones que pretenden afirmar o comprobar algo.</a:t>
            </a:r>
          </a:p>
          <a:p>
            <a:pPr>
              <a:spcBef>
                <a:spcPct val="50000"/>
              </a:spcBef>
            </a:pPr>
            <a:r>
              <a:rPr lang="es-MX" sz="2800" dirty="0">
                <a:latin typeface="Tahoma" pitchFamily="34" charset="0"/>
              </a:rPr>
              <a:t>Consta de aseveraciones de soporte y aseveración clave.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Ejemplo: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MX" sz="2800" dirty="0"/>
              <a:t>Andrés fue seleccionado por los jefes para recibir un reconocimiento en su trabajo. Sus compañeros opinan que él no merece esta distinción; los supervisores califican su trabajo como mediocre; además, no es el empleado  más cumplido; siempre llega tarde y es el primero en abandonar la planta antes de concluir la jornada.</a:t>
            </a:r>
          </a:p>
          <a:p>
            <a:pPr>
              <a:buFont typeface="Wingdings" pitchFamily="2" charset="2"/>
              <a:buNone/>
            </a:pPr>
            <a:endParaRPr lang="es-MX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Aseveraciones</a:t>
            </a:r>
            <a:endParaRPr lang="es-MX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3600" dirty="0"/>
              <a:t>La aseveración clave es “Andrés no merece esta distinción</a:t>
            </a:r>
            <a:r>
              <a:rPr lang="es-MX" dirty="0"/>
              <a:t>”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dirty="0"/>
              <a:t>    La aseveración de soportes son las siguientes: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dirty="0"/>
              <a:t>*Los supervisores califican de mediocre el trabajo de Andrés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dirty="0"/>
              <a:t>*Andrés no es el empleado más responsable.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dirty="0"/>
              <a:t>*Siempre llega tarde.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dirty="0"/>
              <a:t>*Es el primero en abandonar la planta antes de concluir la jornada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ATT0000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38" y="0"/>
            <a:ext cx="5143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0323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2800" dirty="0"/>
              <a:t>Los argumentos convincentes se basan en una evaluación de la situación y en la aportación de pruebas.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2800" dirty="0"/>
              <a:t>Por ejemplo, si determinamos cuáles fueron los criterios que se tomaron en cuenta para determinar si era o no merecedor de la distinción, encontramos:</a:t>
            </a:r>
          </a:p>
          <a:p>
            <a:pPr>
              <a:lnSpc>
                <a:spcPct val="90000"/>
              </a:lnSpc>
            </a:pPr>
            <a:r>
              <a:rPr lang="es-MX" sz="2800" dirty="0"/>
              <a:t>Puntualidad: nula</a:t>
            </a:r>
          </a:p>
          <a:p>
            <a:pPr>
              <a:lnSpc>
                <a:spcPct val="90000"/>
              </a:lnSpc>
            </a:pPr>
            <a:r>
              <a:rPr lang="es-MX" sz="2800" dirty="0"/>
              <a:t>Desempeño en el trabajo: mediocre</a:t>
            </a:r>
          </a:p>
          <a:p>
            <a:pPr>
              <a:lnSpc>
                <a:spcPct val="90000"/>
              </a:lnSpc>
            </a:pPr>
            <a:r>
              <a:rPr lang="es-MX" sz="2800" dirty="0"/>
              <a:t>Responsabilidad: nula</a:t>
            </a:r>
          </a:p>
          <a:p>
            <a:pPr>
              <a:lnSpc>
                <a:spcPct val="90000"/>
              </a:lnSpc>
            </a:pPr>
            <a:r>
              <a:rPr lang="es-MX" sz="2800" dirty="0"/>
              <a:t>Laboriosidad: </a:t>
            </a:r>
            <a:r>
              <a:rPr lang="es-MX" sz="2800" dirty="0" smtClean="0"/>
              <a:t>nula</a:t>
            </a:r>
          </a:p>
          <a:p>
            <a:pPr>
              <a:lnSpc>
                <a:spcPct val="90000"/>
              </a:lnSpc>
            </a:pPr>
            <a:endParaRPr lang="es-MX" sz="2800" dirty="0" smtClean="0"/>
          </a:p>
          <a:p>
            <a:pPr>
              <a:lnSpc>
                <a:spcPct val="90000"/>
              </a:lnSpc>
              <a:buNone/>
            </a:pPr>
            <a:r>
              <a:rPr lang="es-MX" sz="2800" dirty="0" smtClean="0">
                <a:latin typeface="Tahoma" pitchFamily="34" charset="0"/>
              </a:rPr>
              <a:t>Por lo tanto, con esa evaluación y la aportación de evidencia, se logra el argumento convincente</a:t>
            </a:r>
            <a:endParaRPr lang="es-MX" sz="2800" dirty="0"/>
          </a:p>
          <a:p>
            <a:pPr>
              <a:lnSpc>
                <a:spcPct val="90000"/>
              </a:lnSpc>
            </a:pPr>
            <a:endParaRPr lang="es-MX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Razonamiento verbal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9425" indent="38100" algn="just" eaLnBrk="1" hangingPunct="1">
              <a:lnSpc>
                <a:spcPct val="80000"/>
              </a:lnSpc>
              <a:defRPr/>
            </a:pPr>
            <a:r>
              <a:rPr lang="es-ES" sz="2400" dirty="0" smtClean="0">
                <a:latin typeface="Arial" charset="0"/>
                <a:cs typeface="Arial" charset="0"/>
              </a:rPr>
              <a:t>El razonamiento verbal es la aptitud para saber solucionar tareas que están basadas en el dominio del lenguaje y sus elementos, tales como:</a:t>
            </a:r>
            <a:endParaRPr lang="es-MX" sz="2400" dirty="0" smtClean="0">
              <a:latin typeface="Arial" charset="0"/>
              <a:cs typeface="Arial" charset="0"/>
            </a:endParaRPr>
          </a:p>
          <a:p>
            <a:pPr marL="479425" indent="38100" algn="just" eaLnBrk="1" hangingPunct="1">
              <a:lnSpc>
                <a:spcPct val="80000"/>
              </a:lnSpc>
              <a:defRPr/>
            </a:pPr>
            <a:endParaRPr lang="es-ES" sz="2400" dirty="0" smtClean="0">
              <a:latin typeface="Arial" charset="0"/>
            </a:endParaRPr>
          </a:p>
          <a:p>
            <a:pPr marL="479425" indent="38100" algn="just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s-ES" sz="2400" dirty="0" smtClean="0">
                <a:latin typeface="Arial" charset="0"/>
                <a:cs typeface="Arial" charset="0"/>
              </a:rPr>
              <a:t> determinar sinónimo y antónimos </a:t>
            </a:r>
            <a:endParaRPr lang="es-ES" sz="2400" dirty="0" smtClean="0">
              <a:latin typeface="Arial" charset="0"/>
            </a:endParaRPr>
          </a:p>
          <a:p>
            <a:pPr marL="479425" indent="38100" algn="just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s-ES" sz="2400" dirty="0" smtClean="0">
                <a:latin typeface="Arial" charset="0"/>
                <a:cs typeface="Arial" charset="0"/>
              </a:rPr>
              <a:t> clasificar palabras</a:t>
            </a:r>
            <a:endParaRPr lang="es-ES" sz="2400" dirty="0" smtClean="0">
              <a:latin typeface="Arial" charset="0"/>
            </a:endParaRPr>
          </a:p>
          <a:p>
            <a:pPr marL="479425" indent="38100" algn="just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s-ES" sz="2400" dirty="0" smtClean="0">
                <a:latin typeface="Arial" charset="0"/>
                <a:cs typeface="Arial" charset="0"/>
              </a:rPr>
              <a:t> habilidad para hacer analogías verbales y metáforas </a:t>
            </a:r>
            <a:endParaRPr lang="es-ES" sz="2400" dirty="0" smtClean="0">
              <a:latin typeface="Arial" charset="0"/>
            </a:endParaRPr>
          </a:p>
          <a:p>
            <a:pPr marL="479425" indent="38100" algn="just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s-ES" sz="2400" dirty="0" smtClean="0">
                <a:latin typeface="Arial" charset="0"/>
                <a:cs typeface="Arial" charset="0"/>
              </a:rPr>
              <a:t> competencia lectora </a:t>
            </a:r>
            <a:endParaRPr lang="es-ES" sz="2400" dirty="0" smtClean="0">
              <a:latin typeface="Arial" charset="0"/>
            </a:endParaRPr>
          </a:p>
          <a:p>
            <a:pPr marL="479425" indent="38100" algn="just" eaLnBrk="1" hangingPunct="1">
              <a:lnSpc>
                <a:spcPct val="80000"/>
              </a:lnSpc>
              <a:buNone/>
              <a:defRPr/>
            </a:pPr>
            <a:endParaRPr lang="es-ES" sz="2400" dirty="0" smtClean="0">
              <a:latin typeface="Arial" charset="0"/>
            </a:endParaRPr>
          </a:p>
          <a:p>
            <a:pPr marL="479425" indent="38100" algn="just" eaLnBrk="1" hangingPunct="1">
              <a:lnSpc>
                <a:spcPct val="80000"/>
              </a:lnSpc>
              <a:buFontTx/>
              <a:buNone/>
              <a:defRPr/>
            </a:pPr>
            <a:r>
              <a:rPr lang="es-ES" sz="2400" dirty="0" smtClean="0">
                <a:latin typeface="Arial" charset="0"/>
              </a:rPr>
              <a:t>	</a:t>
            </a:r>
          </a:p>
          <a:p>
            <a:pPr eaLnBrk="1" hangingPunct="1">
              <a:defRPr/>
            </a:pPr>
            <a:endParaRPr lang="es-MX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643174" y="214290"/>
            <a:ext cx="3500462" cy="11430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s-MX" dirty="0" smtClean="0"/>
              <a:t>Semántica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6429388" y="1388922"/>
            <a:ext cx="2357454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dirty="0" smtClean="0"/>
              <a:t>Significado de las palabras</a:t>
            </a:r>
          </a:p>
          <a:p>
            <a:pPr>
              <a:buFont typeface="Arial" pitchFamily="34" charset="0"/>
              <a:buChar char="•"/>
            </a:pPr>
            <a:r>
              <a:rPr lang="es-MX" dirty="0" smtClean="0"/>
              <a:t>Combinación de significados</a:t>
            </a:r>
          </a:p>
          <a:p>
            <a:pPr>
              <a:buFont typeface="Arial" pitchFamily="34" charset="0"/>
              <a:buChar char="•"/>
            </a:pPr>
            <a:r>
              <a:rPr lang="es-MX" dirty="0" smtClean="0"/>
              <a:t>Cambio a través del tiempo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7000892" y="71435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Definición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6000760" y="3429000"/>
            <a:ext cx="2428892" cy="28623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dirty="0" err="1" smtClean="0"/>
              <a:t>Monosémica</a:t>
            </a:r>
            <a:r>
              <a:rPr lang="es-MX" dirty="0" smtClean="0"/>
              <a:t> (un solo significado)</a:t>
            </a:r>
          </a:p>
          <a:p>
            <a:pPr>
              <a:buFont typeface="Arial" pitchFamily="34" charset="0"/>
              <a:buChar char="•"/>
            </a:pPr>
            <a:r>
              <a:rPr lang="es-MX" dirty="0" smtClean="0"/>
              <a:t>Polisémicas (dos o más palabras)</a:t>
            </a:r>
          </a:p>
          <a:p>
            <a:pPr>
              <a:buFont typeface="Arial" pitchFamily="34" charset="0"/>
              <a:buChar char="•"/>
            </a:pPr>
            <a:endParaRPr lang="es-MX" dirty="0" smtClean="0"/>
          </a:p>
          <a:p>
            <a:r>
              <a:rPr lang="es-MX" dirty="0" smtClean="0"/>
              <a:t>El significado varía de acuerdo con:</a:t>
            </a:r>
          </a:p>
          <a:p>
            <a:pPr>
              <a:buFont typeface="Arial" pitchFamily="34" charset="0"/>
              <a:buChar char="•"/>
            </a:pPr>
            <a:r>
              <a:rPr lang="es-MX" dirty="0" smtClean="0"/>
              <a:t>El contexto</a:t>
            </a:r>
          </a:p>
          <a:p>
            <a:pPr>
              <a:buFont typeface="Arial" pitchFamily="34" charset="0"/>
              <a:buChar char="•"/>
            </a:pPr>
            <a:r>
              <a:rPr lang="es-MX" dirty="0" smtClean="0"/>
              <a:t>Situación </a:t>
            </a:r>
          </a:p>
          <a:p>
            <a:pPr>
              <a:buFont typeface="Arial" pitchFamily="34" charset="0"/>
              <a:buChar char="•"/>
            </a:pPr>
            <a:r>
              <a:rPr lang="es-MX" dirty="0" smtClean="0"/>
              <a:t>Precisión léxica</a:t>
            </a:r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 rot="3345656">
            <a:off x="4332109" y="2225039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Tipos de palabras</a:t>
            </a:r>
            <a:endParaRPr lang="es-MX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28596" y="2143116"/>
            <a:ext cx="142876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dirty="0" smtClean="0"/>
              <a:t>Propio</a:t>
            </a:r>
          </a:p>
          <a:p>
            <a:r>
              <a:rPr lang="es-MX" dirty="0" smtClean="0"/>
              <a:t>Se llama denotación</a:t>
            </a:r>
            <a:endParaRPr lang="es-MX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000232" y="2143116"/>
            <a:ext cx="1571636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dirty="0" smtClean="0"/>
              <a:t>Figurado</a:t>
            </a:r>
          </a:p>
          <a:p>
            <a:r>
              <a:rPr lang="es-MX" dirty="0" smtClean="0"/>
              <a:t>Se denomina connotación</a:t>
            </a:r>
            <a:endParaRPr lang="es-MX" dirty="0"/>
          </a:p>
        </p:txBody>
      </p:sp>
      <p:sp>
        <p:nvSpPr>
          <p:cNvPr id="13" name="12 CuadroTexto"/>
          <p:cNvSpPr txBox="1"/>
          <p:nvPr/>
        </p:nvSpPr>
        <p:spPr>
          <a:xfrm>
            <a:off x="3071802" y="328612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Significado</a:t>
            </a:r>
            <a:endParaRPr lang="es-MX" dirty="0"/>
          </a:p>
        </p:txBody>
      </p:sp>
      <p:sp>
        <p:nvSpPr>
          <p:cNvPr id="14" name="13 CuadroTexto"/>
          <p:cNvSpPr txBox="1"/>
          <p:nvPr/>
        </p:nvSpPr>
        <p:spPr>
          <a:xfrm>
            <a:off x="3786182" y="3854239"/>
            <a:ext cx="150019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Sinónimo (mismo)</a:t>
            </a:r>
            <a:endParaRPr lang="es-MX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786182" y="4997247"/>
            <a:ext cx="150019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Antónimo</a:t>
            </a:r>
          </a:p>
          <a:p>
            <a:r>
              <a:rPr lang="es-MX" dirty="0" smtClean="0"/>
              <a:t>(contrario)</a:t>
            </a:r>
            <a:endParaRPr lang="es-MX" dirty="0"/>
          </a:p>
        </p:txBody>
      </p:sp>
      <p:sp>
        <p:nvSpPr>
          <p:cNvPr id="17" name="16 CuadroTexto"/>
          <p:cNvSpPr txBox="1"/>
          <p:nvPr/>
        </p:nvSpPr>
        <p:spPr>
          <a:xfrm>
            <a:off x="2214546" y="5643578"/>
            <a:ext cx="157163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Heterónimos</a:t>
            </a:r>
          </a:p>
          <a:p>
            <a:r>
              <a:rPr lang="es-MX" dirty="0" smtClean="0"/>
              <a:t>Toro-vaca</a:t>
            </a:r>
            <a:endParaRPr lang="es-MX" dirty="0"/>
          </a:p>
        </p:txBody>
      </p:sp>
      <p:sp>
        <p:nvSpPr>
          <p:cNvPr id="18" name="17 CuadroTexto"/>
          <p:cNvSpPr txBox="1"/>
          <p:nvPr/>
        </p:nvSpPr>
        <p:spPr>
          <a:xfrm>
            <a:off x="2000232" y="4488428"/>
            <a:ext cx="178595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Homónimos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428596" y="3714752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u="sng" dirty="0" smtClean="0"/>
              <a:t>Homógrafos</a:t>
            </a:r>
          </a:p>
          <a:p>
            <a:r>
              <a:rPr lang="es-MX" dirty="0" smtClean="0"/>
              <a:t>(vino, banco)</a:t>
            </a:r>
            <a:endParaRPr lang="es-MX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57158" y="5006000"/>
            <a:ext cx="157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u="sng" dirty="0" smtClean="0"/>
              <a:t>Homófonos</a:t>
            </a:r>
          </a:p>
          <a:p>
            <a:r>
              <a:rPr lang="es-MX" dirty="0" smtClean="0"/>
              <a:t>(taza-tasa; casa-caza)</a:t>
            </a:r>
            <a:endParaRPr lang="es-MX" dirty="0"/>
          </a:p>
        </p:txBody>
      </p:sp>
      <p:cxnSp>
        <p:nvCxnSpPr>
          <p:cNvPr id="22" name="21 Conector recto de flecha"/>
          <p:cNvCxnSpPr/>
          <p:nvPr/>
        </p:nvCxnSpPr>
        <p:spPr>
          <a:xfrm>
            <a:off x="6215074" y="857232"/>
            <a:ext cx="785818" cy="417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 rot="16200000" flipH="1">
            <a:off x="7286644" y="1142984"/>
            <a:ext cx="35719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>
            <a:stCxn id="2" idx="2"/>
          </p:cNvCxnSpPr>
          <p:nvPr/>
        </p:nvCxnSpPr>
        <p:spPr>
          <a:xfrm rot="16200000" flipH="1">
            <a:off x="4125507" y="1625187"/>
            <a:ext cx="2143150" cy="16073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 rot="5400000">
            <a:off x="2786050" y="2357430"/>
            <a:ext cx="20002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 rot="5400000">
            <a:off x="2000232" y="1214422"/>
            <a:ext cx="71438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>
            <a:off x="1857356" y="2143116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>
            <a:off x="1285852" y="185736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Sentido</a:t>
            </a:r>
            <a:endParaRPr lang="es-MX" dirty="0"/>
          </a:p>
        </p:txBody>
      </p:sp>
      <p:cxnSp>
        <p:nvCxnSpPr>
          <p:cNvPr id="38" name="37 Conector recto"/>
          <p:cNvCxnSpPr/>
          <p:nvPr/>
        </p:nvCxnSpPr>
        <p:spPr>
          <a:xfrm rot="5400000">
            <a:off x="2642380" y="4856966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/>
          <p:nvPr/>
        </p:nvCxnSpPr>
        <p:spPr>
          <a:xfrm rot="10800000">
            <a:off x="1714480" y="3929066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/>
          <p:nvPr/>
        </p:nvCxnSpPr>
        <p:spPr>
          <a:xfrm rot="10800000" flipV="1">
            <a:off x="1643042" y="4857760"/>
            <a:ext cx="71438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CuadroTexto"/>
          <p:cNvSpPr txBox="1"/>
          <p:nvPr/>
        </p:nvSpPr>
        <p:spPr>
          <a:xfrm>
            <a:off x="3786182" y="6143644"/>
            <a:ext cx="185738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Parónimas (similar nombre)</a:t>
            </a:r>
            <a:endParaRPr lang="es-MX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1357290" y="228600"/>
            <a:ext cx="6400800" cy="1219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Objetivo de la Clasificación</a:t>
            </a:r>
            <a:endParaRPr kumimoji="0" lang="es-MX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071538" y="3575050"/>
            <a:ext cx="2089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/>
              <a:t>Identificar características esenciales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303563" y="1917700"/>
            <a:ext cx="4321175" cy="394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MX"/>
              <a:t>Diferenciar los objetos, unos de otros</a:t>
            </a:r>
          </a:p>
          <a:p>
            <a:pPr>
              <a:spcBef>
                <a:spcPct val="50000"/>
              </a:spcBef>
            </a:pPr>
            <a:endParaRPr lang="es-MX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/>
              <a:t>Definir conceptos con claridad y precisión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s-MX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/>
              <a:t>Reconocer un objeto o situación y ubicarlo en el grupo correspondiente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s-MX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/>
              <a:t>Comprender lo que nos quieren comunicar cuando nos hablan de hechos, objetos o situaciones</a:t>
            </a:r>
          </a:p>
        </p:txBody>
      </p:sp>
      <p:sp>
        <p:nvSpPr>
          <p:cNvPr id="5" name="AutoShape 8"/>
          <p:cNvSpPr>
            <a:spLocks/>
          </p:cNvSpPr>
          <p:nvPr/>
        </p:nvSpPr>
        <p:spPr bwMode="auto">
          <a:xfrm>
            <a:off x="3016225" y="1773238"/>
            <a:ext cx="287338" cy="4392612"/>
          </a:xfrm>
          <a:prstGeom prst="leftBrace">
            <a:avLst>
              <a:gd name="adj1" fmla="val 12739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28625" y="642918"/>
            <a:ext cx="8229600" cy="6429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Clasificación  Simple</a:t>
            </a:r>
            <a:endParaRPr kumimoji="0" lang="es-MX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57250" y="1285860"/>
            <a:ext cx="7358063" cy="28575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Es un proceso</a:t>
            </a:r>
            <a:r>
              <a:rPr kumimoji="0" lang="es-MX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que facilita el desarrollo de la mente:</a:t>
            </a:r>
          </a:p>
          <a:p>
            <a:pPr marL="342900" marR="0" lvl="0" indent="-342900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es-MX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marR="0" lvl="0" indent="-342900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ayuda a discriminar entre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clases muy similares </a:t>
            </a:r>
          </a:p>
          <a:p>
            <a:pPr marL="342900" marR="0" lvl="0" indent="-342900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a identificar ideas </a:t>
            </a:r>
          </a:p>
          <a:p>
            <a:pPr marL="342900" marR="0" lvl="0" indent="-342900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organizar información </a:t>
            </a:r>
          </a:p>
          <a:p>
            <a:pPr marL="342900" marR="0" lvl="0" indent="-342900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permite incluir elementos desconocidos en la clase que les corresponde.</a:t>
            </a: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785786" y="4272985"/>
            <a:ext cx="371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/>
              <a:t>Ordenamiento</a:t>
            </a:r>
            <a:endParaRPr lang="es-MX" sz="3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57158" y="4929198"/>
            <a:ext cx="7786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Permite establecer secuencias de objetos o elementos de acuerdo con criterios previamente establecidos.</a:t>
            </a:r>
            <a:endParaRPr lang="es-MX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57188" y="571500"/>
            <a:ext cx="8229600" cy="9906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CLASIFICACIÓN JERÁRQUICA</a:t>
            </a:r>
          </a:p>
        </p:txBody>
      </p:sp>
      <p:sp>
        <p:nvSpPr>
          <p:cNvPr id="3" name="Isosceles Triangle 4"/>
          <p:cNvSpPr/>
          <p:nvPr/>
        </p:nvSpPr>
        <p:spPr>
          <a:xfrm>
            <a:off x="1214438" y="1928813"/>
            <a:ext cx="857250" cy="7858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4" name="Rectangle 5"/>
          <p:cNvSpPr/>
          <p:nvPr/>
        </p:nvSpPr>
        <p:spPr>
          <a:xfrm>
            <a:off x="2500313" y="1928813"/>
            <a:ext cx="857250" cy="7858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5" name="Isosceles Triangle 6"/>
          <p:cNvSpPr/>
          <p:nvPr/>
        </p:nvSpPr>
        <p:spPr>
          <a:xfrm>
            <a:off x="3929063" y="2071688"/>
            <a:ext cx="642937" cy="571500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6" name="Rectangle 7"/>
          <p:cNvSpPr/>
          <p:nvPr/>
        </p:nvSpPr>
        <p:spPr>
          <a:xfrm>
            <a:off x="5143500" y="1928813"/>
            <a:ext cx="857250" cy="7858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7" name="Rectangle 8"/>
          <p:cNvSpPr/>
          <p:nvPr/>
        </p:nvSpPr>
        <p:spPr>
          <a:xfrm>
            <a:off x="1285875" y="3143250"/>
            <a:ext cx="642938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8" name="Rectangle 9"/>
          <p:cNvSpPr/>
          <p:nvPr/>
        </p:nvSpPr>
        <p:spPr>
          <a:xfrm>
            <a:off x="2500313" y="2928938"/>
            <a:ext cx="857250" cy="785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9" name="Isosceles Triangle 10"/>
          <p:cNvSpPr/>
          <p:nvPr/>
        </p:nvSpPr>
        <p:spPr>
          <a:xfrm>
            <a:off x="3857625" y="2928938"/>
            <a:ext cx="857250" cy="785812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10" name="Isosceles Triangle 11"/>
          <p:cNvSpPr/>
          <p:nvPr/>
        </p:nvSpPr>
        <p:spPr>
          <a:xfrm>
            <a:off x="5286375" y="3000375"/>
            <a:ext cx="642938" cy="5715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11" name="Rectangle 12"/>
          <p:cNvSpPr/>
          <p:nvPr/>
        </p:nvSpPr>
        <p:spPr>
          <a:xfrm>
            <a:off x="1285875" y="4143375"/>
            <a:ext cx="642938" cy="5715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12" name="Isosceles Triangle 13"/>
          <p:cNvSpPr/>
          <p:nvPr/>
        </p:nvSpPr>
        <p:spPr>
          <a:xfrm>
            <a:off x="2643188" y="4071938"/>
            <a:ext cx="642937" cy="571500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13" name="Rectangle 14"/>
          <p:cNvSpPr/>
          <p:nvPr/>
        </p:nvSpPr>
        <p:spPr>
          <a:xfrm>
            <a:off x="4000500" y="4071938"/>
            <a:ext cx="642938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14" name="Rectangle 15"/>
          <p:cNvSpPr/>
          <p:nvPr/>
        </p:nvSpPr>
        <p:spPr>
          <a:xfrm>
            <a:off x="5214938" y="3929063"/>
            <a:ext cx="857250" cy="785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15" name="5-Point Star 17"/>
          <p:cNvSpPr/>
          <p:nvPr/>
        </p:nvSpPr>
        <p:spPr>
          <a:xfrm>
            <a:off x="1428750" y="2214563"/>
            <a:ext cx="428625" cy="42862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16" name="5-Point Star 23"/>
          <p:cNvSpPr/>
          <p:nvPr/>
        </p:nvSpPr>
        <p:spPr>
          <a:xfrm>
            <a:off x="1357313" y="3214688"/>
            <a:ext cx="500062" cy="42862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17" name="5-Point Star 24"/>
          <p:cNvSpPr/>
          <p:nvPr/>
        </p:nvSpPr>
        <p:spPr>
          <a:xfrm>
            <a:off x="5286375" y="2071688"/>
            <a:ext cx="571500" cy="500062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18" name="Smiley Face 25"/>
          <p:cNvSpPr/>
          <p:nvPr/>
        </p:nvSpPr>
        <p:spPr>
          <a:xfrm>
            <a:off x="2643188" y="2071688"/>
            <a:ext cx="571500" cy="571500"/>
          </a:xfrm>
          <a:prstGeom prst="smileyFac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19" name="Smiley Face 26"/>
          <p:cNvSpPr/>
          <p:nvPr/>
        </p:nvSpPr>
        <p:spPr>
          <a:xfrm>
            <a:off x="4143375" y="2357438"/>
            <a:ext cx="214313" cy="214312"/>
          </a:xfrm>
          <a:prstGeom prst="smileyFac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20" name="Smiley Face 27"/>
          <p:cNvSpPr/>
          <p:nvPr/>
        </p:nvSpPr>
        <p:spPr>
          <a:xfrm>
            <a:off x="2643188" y="3000375"/>
            <a:ext cx="571500" cy="5715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21" name="Smiley Face 28"/>
          <p:cNvSpPr/>
          <p:nvPr/>
        </p:nvSpPr>
        <p:spPr>
          <a:xfrm>
            <a:off x="4071938" y="3286125"/>
            <a:ext cx="357187" cy="357188"/>
          </a:xfrm>
          <a:prstGeom prst="smileyFac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22" name="5-Point Star 29"/>
          <p:cNvSpPr/>
          <p:nvPr/>
        </p:nvSpPr>
        <p:spPr>
          <a:xfrm>
            <a:off x="5429250" y="3214688"/>
            <a:ext cx="357188" cy="35718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23" name="Smiley Face 30"/>
          <p:cNvSpPr/>
          <p:nvPr/>
        </p:nvSpPr>
        <p:spPr>
          <a:xfrm>
            <a:off x="1428750" y="4286250"/>
            <a:ext cx="357188" cy="357188"/>
          </a:xfrm>
          <a:prstGeom prst="smileyFac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24" name="5-Point Star 31"/>
          <p:cNvSpPr/>
          <p:nvPr/>
        </p:nvSpPr>
        <p:spPr>
          <a:xfrm>
            <a:off x="2786063" y="4286250"/>
            <a:ext cx="357187" cy="357188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25" name="Smiley Face 32"/>
          <p:cNvSpPr/>
          <p:nvPr/>
        </p:nvSpPr>
        <p:spPr>
          <a:xfrm>
            <a:off x="4143375" y="4214813"/>
            <a:ext cx="357188" cy="357187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26" name="5-Point Star 33"/>
          <p:cNvSpPr/>
          <p:nvPr/>
        </p:nvSpPr>
        <p:spPr>
          <a:xfrm>
            <a:off x="5357813" y="4071938"/>
            <a:ext cx="571500" cy="500062"/>
          </a:xfrm>
          <a:prstGeom prst="star5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28" name="TextBox 35"/>
          <p:cNvSpPr txBox="1">
            <a:spLocks noChangeArrowheads="1"/>
          </p:cNvSpPr>
          <p:nvPr/>
        </p:nvSpPr>
        <p:spPr bwMode="auto">
          <a:xfrm>
            <a:off x="857250" y="5500688"/>
            <a:ext cx="72866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400" dirty="0" smtClean="0"/>
              <a:t>El conjunto de información nos revela que se trata de figuras geométricas que difieren en cuatro variables.</a:t>
            </a:r>
          </a:p>
        </p:txBody>
      </p:sp>
      <p:sp>
        <p:nvSpPr>
          <p:cNvPr id="29" name="TextBox 36"/>
          <p:cNvSpPr txBox="1"/>
          <p:nvPr/>
        </p:nvSpPr>
        <p:spPr>
          <a:xfrm>
            <a:off x="6929438" y="2214563"/>
            <a:ext cx="1500187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FORMA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TAMAÑO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COLOR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DISEÑO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857500" y="2344738"/>
            <a:ext cx="30718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400">
                <a:latin typeface="Arial" pitchFamily="34" charset="0"/>
                <a:cs typeface="Arial" pitchFamily="34" charset="0"/>
              </a:rPr>
              <a:t>Figuras Geométricas</a:t>
            </a:r>
          </a:p>
        </p:txBody>
      </p:sp>
      <p:cxnSp>
        <p:nvCxnSpPr>
          <p:cNvPr id="3" name="Straight Connector 6"/>
          <p:cNvCxnSpPr/>
          <p:nvPr/>
        </p:nvCxnSpPr>
        <p:spPr>
          <a:xfrm rot="10800000" flipV="1">
            <a:off x="2714625" y="2786063"/>
            <a:ext cx="1428750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8"/>
          <p:cNvCxnSpPr/>
          <p:nvPr/>
        </p:nvCxnSpPr>
        <p:spPr>
          <a:xfrm>
            <a:off x="4643438" y="2786063"/>
            <a:ext cx="1357312" cy="6429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10"/>
          <p:cNvSpPr txBox="1">
            <a:spLocks noChangeArrowheads="1"/>
          </p:cNvSpPr>
          <p:nvPr/>
        </p:nvSpPr>
        <p:spPr bwMode="auto">
          <a:xfrm>
            <a:off x="1500188" y="3500438"/>
            <a:ext cx="20002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400" dirty="0">
                <a:latin typeface="Arial" pitchFamily="34" charset="0"/>
                <a:cs typeface="Arial" pitchFamily="34" charset="0"/>
              </a:rPr>
              <a:t>Triángulos</a:t>
            </a:r>
          </a:p>
        </p:txBody>
      </p:sp>
      <p:sp>
        <p:nvSpPr>
          <p:cNvPr id="6" name="TextBox 11"/>
          <p:cNvSpPr txBox="1">
            <a:spLocks noChangeArrowheads="1"/>
          </p:cNvSpPr>
          <p:nvPr/>
        </p:nvSpPr>
        <p:spPr bwMode="auto">
          <a:xfrm>
            <a:off x="5000625" y="3500438"/>
            <a:ext cx="20002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400">
                <a:latin typeface="Arial" pitchFamily="34" charset="0"/>
                <a:cs typeface="Arial" pitchFamily="34" charset="0"/>
              </a:rPr>
              <a:t>Cuadrados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714348" y="357166"/>
            <a:ext cx="6572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El conjunto puede clasificarse sucesivamente de acuerdo con cada variable: forma,  color,  contorno y tamaño.</a:t>
            </a:r>
            <a:endParaRPr lang="es-MX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Analogías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Analogía</a:t>
            </a:r>
            <a:r>
              <a:rPr lang="es-ES" dirty="0" smtClean="0"/>
              <a:t> significa comparación o relación entre varias razones o conceptos; comparar o relacionar dos o más objetos o experiencias, apreciando y señalando características generales y particulares, generando razonamientos y conductas basándose en la existencia de las semejanzas entre unos y otros.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3600" dirty="0" smtClean="0">
                <a:latin typeface="Arial" pitchFamily="34" charset="0"/>
                <a:cs typeface="Arial" pitchFamily="34" charset="0"/>
              </a:rPr>
            </a:br>
            <a:r>
              <a:rPr lang="es-ES" sz="3600" dirty="0" smtClean="0">
                <a:latin typeface="Arial" pitchFamily="34" charset="0"/>
                <a:cs typeface="Arial" pitchFamily="34" charset="0"/>
              </a:rPr>
              <a:t>Técnicas para el análisis de analogías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lvl="0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1.    Para resolver las analogías, lo importante es analizar las palabras claves (abstenerse de leer los distractores o alternativas), y luego clasificarlas.</a:t>
            </a:r>
          </a:p>
          <a:p>
            <a:pPr lvl="0">
              <a:buNone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lvl="0" defTabSz="955675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Leer el primer elemento de la clave, comparándolo con el segundo elemento y  clasificar la analogía. Luego, proceder a ubicar entre los distractores o alternativas la pareja de palabras que sean similares con la clave; siendo ésta la respuesta. Ejemplos:</a:t>
            </a:r>
          </a:p>
          <a:p>
            <a:pPr lvl="0">
              <a:buNone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57390"/>
            <a:ext cx="8229600" cy="3686188"/>
          </a:xfrm>
        </p:spPr>
        <p:txBody>
          <a:bodyPr/>
          <a:lstStyle/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1.- PERRO	:  JAURÍA	    : Perro es el elemento y jauría es su conjunto			     Analogía de elemento a conjunto.	</a:t>
            </a:r>
          </a:p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2.- AULA	:  COLEGIO       : Aula es una parte principal del colegio.			     Analogía de parte principal a todo.	</a:t>
            </a:r>
          </a:p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3.- RESBALAR:  CAER   	    : Resbalar es la causa y caer es el efecto			      Analogía de causa a efecto.	</a:t>
            </a:r>
          </a:p>
          <a:p>
            <a:pPr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4.- GRIS	:  NEGRO	    : Gris es menos y negro es más.			     Analogía de intensidad creciente.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 txBox="1">
            <a:spLocks/>
          </p:cNvSpPr>
          <p:nvPr/>
        </p:nvSpPr>
        <p:spPr bwMode="auto">
          <a:xfrm>
            <a:off x="725488" y="762000"/>
            <a:ext cx="7693025" cy="152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Arial" charset="0"/>
              <a:buChar char="•"/>
            </a:pPr>
            <a:r>
              <a:rPr lang="es-ES" sz="2800" dirty="0">
                <a:latin typeface="Calibri" pitchFamily="34" charset="0"/>
              </a:rPr>
              <a:t>Si puedes verla girando en el sentido de las manecillas del </a:t>
            </a:r>
            <a:r>
              <a:rPr lang="es-ES" sz="2800" dirty="0" smtClean="0">
                <a:latin typeface="Calibri" pitchFamily="34" charset="0"/>
              </a:rPr>
              <a:t>reloj, estás </a:t>
            </a:r>
            <a:r>
              <a:rPr lang="es-ES" sz="2800" dirty="0">
                <a:latin typeface="Calibri" pitchFamily="34" charset="0"/>
              </a:rPr>
              <a:t>utilizando el hemisferio derecho de tu cerebro. </a:t>
            </a:r>
            <a:endParaRPr lang="es-MX" sz="2800" dirty="0">
              <a:latin typeface="Calibri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46100" y="2209800"/>
            <a:ext cx="8050213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s-ES" sz="2800" dirty="0">
                <a:latin typeface="Calibri" pitchFamily="34" charset="0"/>
              </a:rPr>
              <a:t>Si logras ver la figura girar en sentido contrario de las </a:t>
            </a:r>
            <a:endParaRPr lang="es-MX" sz="2800" dirty="0">
              <a:latin typeface="Calibri" pitchFamily="34" charset="0"/>
            </a:endParaRPr>
          </a:p>
          <a:p>
            <a:pPr>
              <a:spcBef>
                <a:spcPct val="20000"/>
              </a:spcBef>
            </a:pPr>
            <a:r>
              <a:rPr lang="es-ES" sz="2800" dirty="0">
                <a:latin typeface="Calibri" pitchFamily="34" charset="0"/>
              </a:rPr>
              <a:t>manecillas del </a:t>
            </a:r>
            <a:r>
              <a:rPr lang="es-ES" sz="2800" dirty="0" smtClean="0">
                <a:latin typeface="Calibri" pitchFamily="34" charset="0"/>
              </a:rPr>
              <a:t>reloj, </a:t>
            </a:r>
            <a:r>
              <a:rPr lang="es-ES" sz="2800" dirty="0">
                <a:latin typeface="Calibri" pitchFamily="34" charset="0"/>
              </a:rPr>
              <a:t>entonces </a:t>
            </a:r>
            <a:r>
              <a:rPr lang="es-ES" sz="2800" dirty="0" smtClean="0">
                <a:latin typeface="Calibri" pitchFamily="34" charset="0"/>
              </a:rPr>
              <a:t>estás </a:t>
            </a:r>
            <a:r>
              <a:rPr lang="es-ES" sz="2800" dirty="0">
                <a:latin typeface="Calibri" pitchFamily="34" charset="0"/>
              </a:rPr>
              <a:t>utilizando el </a:t>
            </a:r>
            <a:endParaRPr lang="es-MX" sz="2800" dirty="0">
              <a:latin typeface="Calibri" pitchFamily="34" charset="0"/>
            </a:endParaRPr>
          </a:p>
          <a:p>
            <a:pPr>
              <a:spcBef>
                <a:spcPct val="20000"/>
              </a:spcBef>
            </a:pPr>
            <a:r>
              <a:rPr lang="es-ES" sz="2800" dirty="0">
                <a:latin typeface="Calibri" pitchFamily="34" charset="0"/>
              </a:rPr>
              <a:t>hemisferio izquierdo de tu cerebro. </a:t>
            </a:r>
            <a:endParaRPr lang="es-MX" sz="2800" dirty="0">
              <a:latin typeface="Calibri" pitchFamily="34" charset="0"/>
            </a:endParaRPr>
          </a:p>
          <a:p>
            <a:endParaRPr lang="es-ES" dirty="0">
              <a:latin typeface="Calibri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00025" y="4013200"/>
            <a:ext cx="8920840" cy="286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Char char="•"/>
            </a:pPr>
            <a:r>
              <a:rPr lang="es-ES" sz="2800" dirty="0">
                <a:latin typeface="Calibri" pitchFamily="34" charset="0"/>
              </a:rPr>
              <a:t>Algunas personas pueden verla girar en ambos sentidos, </a:t>
            </a:r>
            <a:endParaRPr lang="es-MX" sz="2800" dirty="0">
              <a:latin typeface="Calibri" pitchFamily="34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s-MX" sz="2800" dirty="0">
                <a:latin typeface="Calibri" pitchFamily="34" charset="0"/>
              </a:rPr>
              <a:t>¡</a:t>
            </a:r>
            <a:r>
              <a:rPr lang="es-ES" sz="2800" dirty="0">
                <a:latin typeface="Calibri" pitchFamily="34" charset="0"/>
              </a:rPr>
              <a:t>Si logras ver la figura girar en ambos sentidos</a:t>
            </a:r>
            <a:r>
              <a:rPr lang="es-MX" sz="2800" dirty="0">
                <a:latin typeface="Calibri" pitchFamily="34" charset="0"/>
              </a:rPr>
              <a:t>!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s-ES" sz="2800" dirty="0">
                <a:latin typeface="Calibri" pitchFamily="34" charset="0"/>
              </a:rPr>
              <a:t> </a:t>
            </a:r>
            <a:r>
              <a:rPr lang="es-MX" sz="2800" dirty="0">
                <a:latin typeface="Calibri" pitchFamily="34" charset="0"/>
              </a:rPr>
              <a:t>(</a:t>
            </a:r>
            <a:r>
              <a:rPr lang="es-ES" sz="2800" dirty="0">
                <a:latin typeface="Calibri" pitchFamily="34" charset="0"/>
              </a:rPr>
              <a:t>uno a la  ve</a:t>
            </a:r>
            <a:r>
              <a:rPr lang="es-MX" sz="2800" dirty="0">
                <a:latin typeface="Calibri" pitchFamily="34" charset="0"/>
              </a:rPr>
              <a:t>z)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s-MX" sz="2800" dirty="0">
                <a:latin typeface="Calibri" pitchFamily="34" charset="0"/>
              </a:rPr>
              <a:t>¡</a:t>
            </a:r>
            <a:r>
              <a:rPr lang="es-ES" sz="2800" dirty="0">
                <a:latin typeface="Calibri" pitchFamily="34" charset="0"/>
              </a:rPr>
              <a:t>no exageres</a:t>
            </a:r>
            <a:r>
              <a:rPr lang="es-ES" sz="2800" dirty="0" smtClean="0">
                <a:latin typeface="Calibri" pitchFamily="34" charset="0"/>
              </a:rPr>
              <a:t>!, </a:t>
            </a:r>
            <a:endParaRPr lang="es-MX" sz="2800" dirty="0">
              <a:latin typeface="Calibri" pitchFamily="34" charset="0"/>
            </a:endParaRPr>
          </a:p>
          <a:p>
            <a:pPr algn="ctr">
              <a:spcBef>
                <a:spcPct val="20000"/>
              </a:spcBef>
              <a:buFont typeface="Arial" charset="0"/>
              <a:buChar char="•"/>
            </a:pPr>
            <a:r>
              <a:rPr lang="es-ES" sz="2800" dirty="0">
                <a:latin typeface="Calibri" pitchFamily="34" charset="0"/>
              </a:rPr>
              <a:t>quiere decir que tu IQ </a:t>
            </a:r>
            <a:r>
              <a:rPr lang="es-ES" sz="2800" dirty="0" smtClean="0">
                <a:latin typeface="Calibri" pitchFamily="34" charset="0"/>
              </a:rPr>
              <a:t>está </a:t>
            </a:r>
            <a:r>
              <a:rPr lang="es-ES" sz="2800" dirty="0">
                <a:latin typeface="Calibri" pitchFamily="34" charset="0"/>
              </a:rPr>
              <a:t>sobre los 160, casi de un genio.</a:t>
            </a:r>
          </a:p>
          <a:p>
            <a:pPr algn="ctr"/>
            <a:endParaRPr lang="es-E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5" grpId="0" autoUpdateAnimBg="0"/>
      <p:bldP spid="6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pPr>
              <a:buNone/>
            </a:pPr>
            <a:r>
              <a:rPr lang="es-ES" sz="2400" dirty="0" smtClean="0"/>
              <a:t>PERRO	:  JAURÍA		: Analogía de elemento a conjunto.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a) Raíz	:  planta		: Analogía de parte principal a todo.</a:t>
            </a:r>
          </a:p>
          <a:p>
            <a:pPr>
              <a:buNone/>
            </a:pPr>
            <a:r>
              <a:rPr lang="es-ES" sz="2400" dirty="0" smtClean="0"/>
              <a:t>b) Pintura:  pinacoteca	: Analogía de objeto a depósito.</a:t>
            </a:r>
          </a:p>
          <a:p>
            <a:pPr>
              <a:buNone/>
            </a:pPr>
            <a:r>
              <a:rPr lang="es-ES" sz="2400" dirty="0" smtClean="0"/>
              <a:t>c) Arboleda:  bosque		: Analogía de sinonimia.</a:t>
            </a:r>
          </a:p>
          <a:p>
            <a:pPr>
              <a:buNone/>
            </a:pPr>
            <a:r>
              <a:rPr lang="es-ES" sz="2400" dirty="0" smtClean="0"/>
              <a:t>d) Pez	:  cardumen		: Analogía de elemento a conjunto.</a:t>
            </a:r>
          </a:p>
          <a:p>
            <a:pPr>
              <a:buNone/>
            </a:pPr>
            <a:r>
              <a:rPr lang="es-ES" sz="2400" dirty="0" smtClean="0"/>
              <a:t>e) Llave:  candado		: Analogía complementaria.</a:t>
            </a:r>
          </a:p>
          <a:p>
            <a:pPr>
              <a:buNone/>
            </a:pPr>
            <a:r>
              <a:rPr lang="es-ES" sz="2400" dirty="0" smtClean="0"/>
              <a:t> </a:t>
            </a:r>
          </a:p>
          <a:p>
            <a:pPr>
              <a:buNone/>
            </a:pPr>
            <a:r>
              <a:rPr lang="es-ES" sz="2400" dirty="0" smtClean="0"/>
              <a:t>Concluimos:  Después de haber analizado distractor por distractor que la respuesta es la </a:t>
            </a:r>
            <a:r>
              <a:rPr lang="es-ES" sz="2400" b="1" dirty="0" smtClean="0"/>
              <a:t>d</a:t>
            </a:r>
            <a:r>
              <a:rPr lang="es-ES" sz="2400" dirty="0" smtClean="0"/>
              <a:t> por ser analogía de elemento a conjunto, según lo propuesto en la clave.</a:t>
            </a:r>
          </a:p>
          <a:p>
            <a:endParaRPr lang="es-MX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Bibliografía/</a:t>
            </a:r>
            <a:r>
              <a:rPr lang="es-MX" dirty="0" err="1" smtClean="0"/>
              <a:t>Cibergrafía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PE" dirty="0" smtClean="0"/>
              <a:t> </a:t>
            </a:r>
            <a:r>
              <a:rPr lang="es-ES_tradnl" dirty="0" err="1" smtClean="0"/>
              <a:t>Kabalen</a:t>
            </a:r>
            <a:r>
              <a:rPr lang="es-ES_tradnl" dirty="0" smtClean="0"/>
              <a:t>, </a:t>
            </a:r>
            <a:r>
              <a:rPr lang="es-ES_tradnl" dirty="0" err="1" smtClean="0"/>
              <a:t>Donna</a:t>
            </a:r>
            <a:r>
              <a:rPr lang="es-ES_tradnl" dirty="0" smtClean="0"/>
              <a:t> Marie, y De Sánchez, Margarita A. (1999) </a:t>
            </a:r>
            <a:r>
              <a:rPr lang="es-ES_tradnl" i="1" dirty="0" smtClean="0"/>
              <a:t>La lectura </a:t>
            </a:r>
            <a:r>
              <a:rPr lang="es-ES_tradnl" i="1" dirty="0" err="1" smtClean="0"/>
              <a:t>analitico</a:t>
            </a:r>
            <a:r>
              <a:rPr lang="es-ES_tradnl" i="1" dirty="0" smtClean="0"/>
              <a:t>-crítica. Un enfoque cognoscitivo aplicado al análisis de la información</a:t>
            </a:r>
            <a:r>
              <a:rPr lang="es-ES_tradnl" dirty="0" smtClean="0"/>
              <a:t>. </a:t>
            </a:r>
            <a:r>
              <a:rPr lang="es-ES_tradnl" dirty="0" err="1" smtClean="0"/>
              <a:t>Méxi</a:t>
            </a:r>
            <a:endParaRPr lang="es-ES" dirty="0" smtClean="0"/>
          </a:p>
          <a:p>
            <a:r>
              <a:rPr lang="es-MX" dirty="0" smtClean="0"/>
              <a:t>http://cs.uns.edu.ar/~cic/materias/rpa/practicos/tp1.pdf</a:t>
            </a:r>
            <a:endParaRPr lang="es-ES" dirty="0" smtClean="0"/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Adivinanzas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800" dirty="0" smtClean="0"/>
              <a:t>Si el enamorado es correspondido, dime el nombre de la dama y el color de su vestido.</a:t>
            </a:r>
          </a:p>
          <a:p>
            <a:r>
              <a:rPr lang="es-MX" sz="2800" dirty="0" smtClean="0"/>
              <a:t>Si el avión se sostiene en el aire, ¿dónde el hombre se sostiene?</a:t>
            </a:r>
          </a:p>
          <a:p>
            <a:r>
              <a:rPr lang="es-ES" sz="2800" dirty="0" smtClean="0"/>
              <a:t>Rosa colecciona lagartos, escarabajos y gusanos. Tiene más gusanos que lagartos y escarabajos juntos. En total tiene en la colección doce cabezas y veintiséis patas. ¿Cuántos lagartos tiene Rosa? </a:t>
            </a:r>
            <a:r>
              <a:rPr lang="es-ES" sz="2800" dirty="0" err="1" smtClean="0"/>
              <a:t>Obs</a:t>
            </a:r>
            <a:r>
              <a:rPr lang="es-ES" sz="2800" dirty="0" smtClean="0"/>
              <a:t>: un escarabajo tiene 6 patas.</a:t>
            </a:r>
            <a:endParaRPr lang="es-MX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Definición</a:t>
            </a:r>
          </a:p>
        </p:txBody>
      </p:sp>
      <p:sp>
        <p:nvSpPr>
          <p:cNvPr id="1024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MX" sz="2400" dirty="0" smtClean="0">
                <a:latin typeface="Arial" charset="0"/>
              </a:rPr>
              <a:t>El razonamiento es el conjunto de proposiciones enlazadas entre sí que dan apoyo o justifican una idea y que corresponde con la actividad verbal de argumentar.</a:t>
            </a:r>
          </a:p>
          <a:p>
            <a:pPr eaLnBrk="1" hangingPunct="1"/>
            <a:r>
              <a:rPr lang="es-ES" sz="2400" dirty="0" smtClean="0">
                <a:latin typeface="Arial" charset="0"/>
              </a:rPr>
              <a:t>Se le considera como un conjunto de procesos cognitivos  a partir de los cuales las personas procesan información inicial (de un objeto, situación, etc.) para luego generar </a:t>
            </a:r>
            <a:r>
              <a:rPr lang="es-ES" sz="2400" b="1" dirty="0" smtClean="0">
                <a:latin typeface="Arial" charset="0"/>
              </a:rPr>
              <a:t>inferencias</a:t>
            </a:r>
            <a:r>
              <a:rPr lang="es-ES" sz="2400" dirty="0" smtClean="0">
                <a:latin typeface="Arial" charset="0"/>
              </a:rPr>
              <a:t> aplicables a la fuente original, de tal forma que las expectativas que la gente realiza al interpretar hechos son resultado de su propio razonamiento.</a:t>
            </a:r>
            <a:endParaRPr lang="es-MX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buNone/>
            </a:pPr>
            <a:r>
              <a:rPr lang="es-ES" sz="2400" dirty="0" smtClean="0">
                <a:latin typeface="Arial" charset="0"/>
                <a:cs typeface="Arial" charset="0"/>
              </a:rPr>
              <a:t>El razonamiento </a:t>
            </a:r>
            <a:r>
              <a:rPr lang="es-EC" sz="2400" dirty="0" smtClean="0">
                <a:latin typeface="Arial" charset="0"/>
                <a:cs typeface="Arial" charset="0"/>
              </a:rPr>
              <a:t>es una operación lógica mediante la cual, partiendo de uno o más juicios, se deriva la validez, la posibilidad o la falsedad de otro juicio.</a:t>
            </a:r>
          </a:p>
          <a:p>
            <a:pPr algn="just" eaLnBrk="1" hangingPunct="1">
              <a:lnSpc>
                <a:spcPct val="80000"/>
              </a:lnSpc>
            </a:pPr>
            <a:endParaRPr lang="es-EC" sz="2400" dirty="0" smtClean="0">
              <a:latin typeface="Arial" charset="0"/>
            </a:endParaRPr>
          </a:p>
          <a:p>
            <a:pPr algn="just" eaLnBrk="1" hangingPunct="1">
              <a:lnSpc>
                <a:spcPct val="80000"/>
              </a:lnSpc>
              <a:buNone/>
            </a:pPr>
            <a:r>
              <a:rPr lang="es-MX" sz="2400" dirty="0" smtClean="0">
                <a:latin typeface="Arial" charset="0"/>
                <a:cs typeface="Arial" charset="0"/>
              </a:rPr>
              <a:t>Es </a:t>
            </a:r>
            <a:r>
              <a:rPr lang="es-ES" sz="2400" dirty="0" smtClean="0">
                <a:latin typeface="Arial" charset="0"/>
                <a:cs typeface="Arial" charset="0"/>
              </a:rPr>
              <a:t>una habilidad intelectual al servicio de una gran cantidad de funciones de la conducta humana en las que sobresalen:</a:t>
            </a:r>
            <a:endParaRPr lang="es-ES" sz="2400" dirty="0" smtClean="0">
              <a:latin typeface="Arial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es-MX" sz="2400" dirty="0" smtClean="0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s-ES" sz="2400" dirty="0" smtClean="0">
                <a:latin typeface="Arial" charset="0"/>
                <a:cs typeface="Arial" charset="0"/>
              </a:rPr>
              <a:t>La toma de decisiones </a:t>
            </a:r>
            <a:endParaRPr lang="es-ES" sz="2400" dirty="0" smtClean="0">
              <a:latin typeface="Arial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s-ES" sz="2400" dirty="0" smtClean="0">
                <a:latin typeface="Arial" charset="0"/>
                <a:cs typeface="Arial" charset="0"/>
              </a:rPr>
              <a:t>La exploración y el análisis de alternativas que expliquen un fenómeno en la solución de problemas.</a:t>
            </a:r>
            <a:endParaRPr lang="es-ES" sz="2400" dirty="0" smtClean="0">
              <a:latin typeface="Arial" charset="0"/>
            </a:endParaRPr>
          </a:p>
          <a:p>
            <a:pPr eaLnBrk="1" hangingPunct="1"/>
            <a:endParaRPr lang="es-MX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Aseveración</a:t>
            </a:r>
            <a:endParaRPr lang="es-MX" dirty="0"/>
          </a:p>
        </p:txBody>
      </p:sp>
      <p:sp>
        <p:nvSpPr>
          <p:cNvPr id="4" name="Text Box 12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dirty="0">
                <a:latin typeface="Tahoma" pitchFamily="34" charset="0"/>
              </a:rPr>
              <a:t>Una aseveración es una afirmación mediante la cual se establece una relación entre dos conceptos o clases. Uno de dichos conceptos funciona como sujeto y el otro como predicado. </a:t>
            </a:r>
            <a:endParaRPr lang="es-ES" sz="2400" dirty="0" smtClean="0"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s-ES" sz="2400" dirty="0" smtClean="0">
                <a:latin typeface="Tahoma" pitchFamily="34" charset="0"/>
              </a:rPr>
              <a:t>Existen </a:t>
            </a:r>
            <a:r>
              <a:rPr lang="es-ES" sz="2400" dirty="0">
                <a:latin typeface="Tahoma" pitchFamily="34" charset="0"/>
              </a:rPr>
              <a:t>dos características fundamentales de las </a:t>
            </a:r>
            <a:r>
              <a:rPr lang="es-ES" sz="2400" dirty="0" smtClean="0">
                <a:latin typeface="Tahoma" pitchFamily="34" charset="0"/>
              </a:rPr>
              <a:t>aseveraciones: </a:t>
            </a:r>
            <a:r>
              <a:rPr lang="es-ES" sz="2400" dirty="0">
                <a:latin typeface="Tahoma" pitchFamily="34" charset="0"/>
              </a:rPr>
              <a:t>la forma y el significado de éstas. </a:t>
            </a:r>
            <a:endParaRPr lang="es-ES" sz="2400" dirty="0" smtClean="0"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s-ES" sz="2400" dirty="0" smtClean="0">
                <a:latin typeface="Tahoma" pitchFamily="34" charset="0"/>
              </a:rPr>
              <a:t>La </a:t>
            </a:r>
            <a:r>
              <a:rPr lang="es-ES" sz="2400" dirty="0">
                <a:latin typeface="Tahoma" pitchFamily="34" charset="0"/>
              </a:rPr>
              <a:t>primera </a:t>
            </a:r>
            <a:r>
              <a:rPr lang="es-ES" sz="2400" dirty="0" smtClean="0">
                <a:latin typeface="Tahoma" pitchFamily="34" charset="0"/>
              </a:rPr>
              <a:t>está </a:t>
            </a:r>
            <a:r>
              <a:rPr lang="es-ES" sz="2400" dirty="0">
                <a:latin typeface="Tahoma" pitchFamily="34" charset="0"/>
              </a:rPr>
              <a:t>relacionada con la validez lógica y la segunda con la verdad </a:t>
            </a:r>
            <a:r>
              <a:rPr lang="es-ES" sz="2400" dirty="0" smtClean="0">
                <a:latin typeface="Tahoma" pitchFamily="34" charset="0"/>
              </a:rPr>
              <a:t>empírica.</a:t>
            </a:r>
            <a:endParaRPr lang="es-MX" sz="2400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pPr eaLnBrk="1" hangingPunct="1"/>
            <a:r>
              <a:rPr lang="es-MX" dirty="0" smtClean="0"/>
              <a:t>Inferencias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076825" y="2278063"/>
            <a:ext cx="381635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s-MX" sz="2800">
                <a:latin typeface="+mn-lt"/>
              </a:rPr>
              <a:t>un proceso básico que da origen al planteamiento de supuestos e hipótesis.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395288" y="2285992"/>
            <a:ext cx="23050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800" dirty="0">
                <a:latin typeface="Tahoma" pitchFamily="34" charset="0"/>
              </a:rPr>
              <a:t>Aseveración que requiere ser verificada = veracidad</a:t>
            </a: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2857488" y="4214818"/>
            <a:ext cx="2663825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800" dirty="0">
                <a:latin typeface="Tahoma" pitchFamily="34" charset="0"/>
              </a:rPr>
              <a:t>Aseveración que debe ser fundamentada mediante algún </a:t>
            </a:r>
            <a:r>
              <a:rPr lang="es-MX" sz="2800" dirty="0" smtClean="0">
                <a:latin typeface="Tahoma" pitchFamily="34" charset="0"/>
              </a:rPr>
              <a:t>razonamiento.</a:t>
            </a:r>
            <a:endParaRPr lang="es-MX" sz="2800" dirty="0">
              <a:latin typeface="Tahoma" pitchFamily="34" charset="0"/>
            </a:endParaRP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3924300" y="1341438"/>
            <a:ext cx="790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>
                <a:latin typeface="Tahoma" pitchFamily="34" charset="0"/>
              </a:rPr>
              <a:t>es</a:t>
            </a:r>
          </a:p>
        </p:txBody>
      </p:sp>
      <p:sp>
        <p:nvSpPr>
          <p:cNvPr id="13319" name="Line 8"/>
          <p:cNvSpPr>
            <a:spLocks noChangeShapeType="1"/>
          </p:cNvSpPr>
          <p:nvPr/>
        </p:nvSpPr>
        <p:spPr bwMode="auto">
          <a:xfrm>
            <a:off x="4140200" y="105251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3320" name="Line 9"/>
          <p:cNvSpPr>
            <a:spLocks noChangeShapeType="1"/>
          </p:cNvSpPr>
          <p:nvPr/>
        </p:nvSpPr>
        <p:spPr bwMode="auto">
          <a:xfrm>
            <a:off x="4500563" y="1628775"/>
            <a:ext cx="1366837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3321" name="Line 10"/>
          <p:cNvSpPr>
            <a:spLocks noChangeShapeType="1"/>
          </p:cNvSpPr>
          <p:nvPr/>
        </p:nvSpPr>
        <p:spPr bwMode="auto">
          <a:xfrm>
            <a:off x="4211638" y="1844675"/>
            <a:ext cx="0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3322" name="Line 11"/>
          <p:cNvSpPr>
            <a:spLocks noChangeShapeType="1"/>
          </p:cNvSpPr>
          <p:nvPr/>
        </p:nvSpPr>
        <p:spPr bwMode="auto">
          <a:xfrm flipH="1">
            <a:off x="2643174" y="1773238"/>
            <a:ext cx="1065226" cy="7270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2852738" y="1250950"/>
            <a:ext cx="33845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>
                <a:solidFill>
                  <a:srgbClr val="000000"/>
                </a:solidFill>
              </a:rPr>
              <a:t>Aseveraciones</a:t>
            </a: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684213" y="2259013"/>
            <a:ext cx="230346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>
                <a:solidFill>
                  <a:srgbClr val="000000"/>
                </a:solidFill>
              </a:rPr>
              <a:t>Universal</a:t>
            </a: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5580063" y="2295525"/>
            <a:ext cx="273685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>
                <a:solidFill>
                  <a:srgbClr val="000000"/>
                </a:solidFill>
              </a:rPr>
              <a:t>Particular</a:t>
            </a: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179388" y="3213100"/>
            <a:ext cx="15843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>
                <a:solidFill>
                  <a:srgbClr val="000000"/>
                </a:solidFill>
              </a:rPr>
              <a:t>positiva</a:t>
            </a:r>
          </a:p>
        </p:txBody>
      </p:sp>
      <p:sp>
        <p:nvSpPr>
          <p:cNvPr id="14342" name="Rectangle 8"/>
          <p:cNvSpPr>
            <a:spLocks noChangeArrowheads="1"/>
          </p:cNvSpPr>
          <p:nvPr/>
        </p:nvSpPr>
        <p:spPr bwMode="auto">
          <a:xfrm>
            <a:off x="2124075" y="3168650"/>
            <a:ext cx="15843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>
                <a:solidFill>
                  <a:srgbClr val="000000"/>
                </a:solidFill>
              </a:rPr>
              <a:t>negativa</a:t>
            </a: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5435600" y="3267075"/>
            <a:ext cx="15843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>
                <a:solidFill>
                  <a:srgbClr val="000000"/>
                </a:solidFill>
              </a:rPr>
              <a:t>positiva</a:t>
            </a: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80288" y="3267075"/>
            <a:ext cx="15843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>
                <a:solidFill>
                  <a:srgbClr val="000000"/>
                </a:solidFill>
              </a:rPr>
              <a:t>negativa</a:t>
            </a:r>
          </a:p>
        </p:txBody>
      </p:sp>
      <p:sp>
        <p:nvSpPr>
          <p:cNvPr id="14345" name="Oval 11"/>
          <p:cNvSpPr>
            <a:spLocks noChangeArrowheads="1"/>
          </p:cNvSpPr>
          <p:nvPr/>
        </p:nvSpPr>
        <p:spPr bwMode="auto">
          <a:xfrm>
            <a:off x="3203575" y="4130675"/>
            <a:ext cx="2232025" cy="1008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MX">
                <a:solidFill>
                  <a:srgbClr val="000000"/>
                </a:solidFill>
              </a:rPr>
              <a:t>cuantificadores</a:t>
            </a: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50825" y="5130800"/>
            <a:ext cx="1368425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>
                <a:solidFill>
                  <a:srgbClr val="000000"/>
                </a:solidFill>
              </a:rPr>
              <a:t>Todos</a:t>
            </a:r>
          </a:p>
        </p:txBody>
      </p:sp>
      <p:sp>
        <p:nvSpPr>
          <p:cNvPr id="14347" name="Rectangle 13"/>
          <p:cNvSpPr>
            <a:spLocks noChangeArrowheads="1"/>
          </p:cNvSpPr>
          <p:nvPr/>
        </p:nvSpPr>
        <p:spPr bwMode="auto">
          <a:xfrm>
            <a:off x="2051050" y="5570538"/>
            <a:ext cx="14414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>
                <a:solidFill>
                  <a:srgbClr val="000000"/>
                </a:solidFill>
              </a:rPr>
              <a:t>Ninguno</a:t>
            </a:r>
          </a:p>
        </p:txBody>
      </p:sp>
      <p:sp>
        <p:nvSpPr>
          <p:cNvPr id="14348" name="Rectangle 14"/>
          <p:cNvSpPr>
            <a:spLocks noChangeArrowheads="1"/>
          </p:cNvSpPr>
          <p:nvPr/>
        </p:nvSpPr>
        <p:spPr bwMode="auto">
          <a:xfrm>
            <a:off x="5741988" y="4832350"/>
            <a:ext cx="1296987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>
                <a:solidFill>
                  <a:srgbClr val="000000"/>
                </a:solidFill>
              </a:rPr>
              <a:t>algunos</a:t>
            </a:r>
          </a:p>
        </p:txBody>
      </p:sp>
      <p:sp>
        <p:nvSpPr>
          <p:cNvPr id="14349" name="Rectangle 15"/>
          <p:cNvSpPr>
            <a:spLocks noChangeArrowheads="1"/>
          </p:cNvSpPr>
          <p:nvPr/>
        </p:nvSpPr>
        <p:spPr bwMode="auto">
          <a:xfrm>
            <a:off x="7308850" y="5067300"/>
            <a:ext cx="158432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>
                <a:solidFill>
                  <a:srgbClr val="000000"/>
                </a:solidFill>
              </a:rPr>
              <a:t>No todos</a:t>
            </a:r>
          </a:p>
        </p:txBody>
      </p:sp>
      <p:sp>
        <p:nvSpPr>
          <p:cNvPr id="14350" name="Line 16"/>
          <p:cNvSpPr>
            <a:spLocks noChangeShapeType="1"/>
          </p:cNvSpPr>
          <p:nvPr/>
        </p:nvSpPr>
        <p:spPr bwMode="auto">
          <a:xfrm flipH="1">
            <a:off x="2862263" y="1889125"/>
            <a:ext cx="360362" cy="271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4351" name="Line 17"/>
          <p:cNvSpPr>
            <a:spLocks noChangeShapeType="1"/>
          </p:cNvSpPr>
          <p:nvPr/>
        </p:nvSpPr>
        <p:spPr bwMode="auto">
          <a:xfrm>
            <a:off x="5292725" y="1889125"/>
            <a:ext cx="314325" cy="315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4352" name="Line 18"/>
          <p:cNvSpPr>
            <a:spLocks noChangeShapeType="1"/>
          </p:cNvSpPr>
          <p:nvPr/>
        </p:nvSpPr>
        <p:spPr bwMode="auto">
          <a:xfrm flipH="1">
            <a:off x="1241425" y="2789238"/>
            <a:ext cx="3603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4353" name="Line 19"/>
          <p:cNvSpPr>
            <a:spLocks noChangeShapeType="1"/>
          </p:cNvSpPr>
          <p:nvPr/>
        </p:nvSpPr>
        <p:spPr bwMode="auto">
          <a:xfrm>
            <a:off x="2006600" y="2835275"/>
            <a:ext cx="360363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4354" name="Line 20"/>
          <p:cNvSpPr>
            <a:spLocks noChangeShapeType="1"/>
          </p:cNvSpPr>
          <p:nvPr/>
        </p:nvSpPr>
        <p:spPr bwMode="auto">
          <a:xfrm flipH="1">
            <a:off x="881063" y="3644900"/>
            <a:ext cx="46037" cy="157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4355" name="Line 21"/>
          <p:cNvSpPr>
            <a:spLocks noChangeShapeType="1"/>
          </p:cNvSpPr>
          <p:nvPr/>
        </p:nvSpPr>
        <p:spPr bwMode="auto">
          <a:xfrm>
            <a:off x="2816225" y="3600450"/>
            <a:ext cx="0" cy="1889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4356" name="Line 22"/>
          <p:cNvSpPr>
            <a:spLocks noChangeShapeType="1"/>
          </p:cNvSpPr>
          <p:nvPr/>
        </p:nvSpPr>
        <p:spPr bwMode="auto">
          <a:xfrm flipH="1">
            <a:off x="6416675" y="2789238"/>
            <a:ext cx="360363" cy="40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4357" name="Line 23"/>
          <p:cNvSpPr>
            <a:spLocks noChangeShapeType="1"/>
          </p:cNvSpPr>
          <p:nvPr/>
        </p:nvSpPr>
        <p:spPr bwMode="auto">
          <a:xfrm>
            <a:off x="6821488" y="2835275"/>
            <a:ext cx="541337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4358" name="Line 24"/>
          <p:cNvSpPr>
            <a:spLocks noChangeShapeType="1"/>
          </p:cNvSpPr>
          <p:nvPr/>
        </p:nvSpPr>
        <p:spPr bwMode="auto">
          <a:xfrm>
            <a:off x="6146800" y="3644900"/>
            <a:ext cx="0" cy="1169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4359" name="Line 25"/>
          <p:cNvSpPr>
            <a:spLocks noChangeShapeType="1"/>
          </p:cNvSpPr>
          <p:nvPr/>
        </p:nvSpPr>
        <p:spPr bwMode="auto">
          <a:xfrm>
            <a:off x="8128000" y="3779838"/>
            <a:ext cx="0" cy="1216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1182</Words>
  <Application>Microsoft Office PowerPoint</Application>
  <PresentationFormat>Presentación en pantalla (4:3)</PresentationFormat>
  <Paragraphs>188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2" baseType="lpstr">
      <vt:lpstr>Tema de Office</vt:lpstr>
      <vt:lpstr>El razonamiento</vt:lpstr>
      <vt:lpstr>Diapositiva 2</vt:lpstr>
      <vt:lpstr>Diapositiva 3</vt:lpstr>
      <vt:lpstr>Adivinanzas</vt:lpstr>
      <vt:lpstr>Definición</vt:lpstr>
      <vt:lpstr>Diapositiva 6</vt:lpstr>
      <vt:lpstr>Aseveración</vt:lpstr>
      <vt:lpstr>Inferencias</vt:lpstr>
      <vt:lpstr>Diapositiva 9</vt:lpstr>
      <vt:lpstr>Diapositiva 10</vt:lpstr>
      <vt:lpstr>Diapositiva 11</vt:lpstr>
      <vt:lpstr>Razonamiento inductivo</vt:lpstr>
      <vt:lpstr>Reflexiona</vt:lpstr>
      <vt:lpstr>Estrategia de razonamiento deductivo</vt:lpstr>
      <vt:lpstr>Razonamiento deductivo</vt:lpstr>
      <vt:lpstr>Ejemplo</vt:lpstr>
      <vt:lpstr>Argumentos convincentes</vt:lpstr>
      <vt:lpstr>Ejemplo:</vt:lpstr>
      <vt:lpstr>Aseveraciones</vt:lpstr>
      <vt:lpstr>Diapositiva 20</vt:lpstr>
      <vt:lpstr>Razonamiento verbal</vt:lpstr>
      <vt:lpstr>Semántica</vt:lpstr>
      <vt:lpstr>Diapositiva 23</vt:lpstr>
      <vt:lpstr>Diapositiva 24</vt:lpstr>
      <vt:lpstr>Diapositiva 25</vt:lpstr>
      <vt:lpstr>Diapositiva 26</vt:lpstr>
      <vt:lpstr>Analogías</vt:lpstr>
      <vt:lpstr> Técnicas para el análisis de analogías</vt:lpstr>
      <vt:lpstr>Ejemplos</vt:lpstr>
      <vt:lpstr>Ejemplo</vt:lpstr>
      <vt:lpstr>Bibliografía/Cibergrafía</vt:lpstr>
    </vt:vector>
  </TitlesOfParts>
  <Company>IPN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razonamiento</dc:title>
  <dc:creator>EST</dc:creator>
  <cp:lastModifiedBy>NAYELI</cp:lastModifiedBy>
  <cp:revision>19</cp:revision>
  <dcterms:created xsi:type="dcterms:W3CDTF">2009-02-24T18:33:22Z</dcterms:created>
  <dcterms:modified xsi:type="dcterms:W3CDTF">2009-03-12T17:50:56Z</dcterms:modified>
</cp:coreProperties>
</file>